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49"/>
  </p:notesMasterIdLst>
  <p:sldIdLst>
    <p:sldId id="257" r:id="rId3"/>
    <p:sldId id="431" r:id="rId4"/>
    <p:sldId id="258" r:id="rId5"/>
    <p:sldId id="414" r:id="rId6"/>
    <p:sldId id="415" r:id="rId7"/>
    <p:sldId id="423" r:id="rId8"/>
    <p:sldId id="259" r:id="rId9"/>
    <p:sldId id="410" r:id="rId10"/>
    <p:sldId id="411" r:id="rId11"/>
    <p:sldId id="412" r:id="rId12"/>
    <p:sldId id="413" r:id="rId13"/>
    <p:sldId id="262" r:id="rId14"/>
    <p:sldId id="399" r:id="rId15"/>
    <p:sldId id="375" r:id="rId16"/>
    <p:sldId id="374" r:id="rId17"/>
    <p:sldId id="261" r:id="rId18"/>
    <p:sldId id="325" r:id="rId19"/>
    <p:sldId id="357" r:id="rId20"/>
    <p:sldId id="358" r:id="rId21"/>
    <p:sldId id="407" r:id="rId22"/>
    <p:sldId id="408" r:id="rId23"/>
    <p:sldId id="409" r:id="rId24"/>
    <p:sldId id="263" r:id="rId25"/>
    <p:sldId id="265" r:id="rId26"/>
    <p:sldId id="400" r:id="rId27"/>
    <p:sldId id="395" r:id="rId28"/>
    <p:sldId id="326" r:id="rId29"/>
    <p:sldId id="425" r:id="rId30"/>
    <p:sldId id="328" r:id="rId31"/>
    <p:sldId id="269" r:id="rId32"/>
    <p:sldId id="363" r:id="rId33"/>
    <p:sldId id="270" r:id="rId34"/>
    <p:sldId id="273" r:id="rId35"/>
    <p:sldId id="329" r:id="rId36"/>
    <p:sldId id="330" r:id="rId37"/>
    <p:sldId id="406" r:id="rId38"/>
    <p:sldId id="274" r:id="rId39"/>
    <p:sldId id="264" r:id="rId40"/>
    <p:sldId id="359" r:id="rId41"/>
    <p:sldId id="360" r:id="rId42"/>
    <p:sldId id="364" r:id="rId43"/>
    <p:sldId id="276" r:id="rId44"/>
    <p:sldId id="401" r:id="rId45"/>
    <p:sldId id="402" r:id="rId46"/>
    <p:sldId id="403" r:id="rId47"/>
    <p:sldId id="426" r:id="rId48"/>
    <p:sldId id="427" r:id="rId49"/>
    <p:sldId id="279" r:id="rId50"/>
    <p:sldId id="283" r:id="rId51"/>
    <p:sldId id="284" r:id="rId52"/>
    <p:sldId id="285" r:id="rId53"/>
    <p:sldId id="286" r:id="rId54"/>
    <p:sldId id="404" r:id="rId55"/>
    <p:sldId id="405" r:id="rId56"/>
    <p:sldId id="287" r:id="rId57"/>
    <p:sldId id="331" r:id="rId58"/>
    <p:sldId id="288" r:id="rId59"/>
    <p:sldId id="282" r:id="rId60"/>
    <p:sldId id="424" r:id="rId61"/>
    <p:sldId id="293" r:id="rId62"/>
    <p:sldId id="298" r:id="rId63"/>
    <p:sldId id="292" r:id="rId64"/>
    <p:sldId id="373" r:id="rId65"/>
    <p:sldId id="299" r:id="rId66"/>
    <p:sldId id="301" r:id="rId67"/>
    <p:sldId id="353" r:id="rId68"/>
    <p:sldId id="384" r:id="rId69"/>
    <p:sldId id="386" r:id="rId70"/>
    <p:sldId id="417" r:id="rId71"/>
    <p:sldId id="418" r:id="rId72"/>
    <p:sldId id="419" r:id="rId73"/>
    <p:sldId id="303" r:id="rId74"/>
    <p:sldId id="354" r:id="rId75"/>
    <p:sldId id="304" r:id="rId76"/>
    <p:sldId id="385" r:id="rId77"/>
    <p:sldId id="305" r:id="rId78"/>
    <p:sldId id="352" r:id="rId79"/>
    <p:sldId id="383" r:id="rId80"/>
    <p:sldId id="306" r:id="rId81"/>
    <p:sldId id="370" r:id="rId82"/>
    <p:sldId id="333" r:id="rId83"/>
    <p:sldId id="371" r:id="rId84"/>
    <p:sldId id="335" r:id="rId85"/>
    <p:sldId id="396" r:id="rId86"/>
    <p:sldId id="397" r:id="rId87"/>
    <p:sldId id="337" r:id="rId88"/>
    <p:sldId id="382" r:id="rId89"/>
    <p:sldId id="340" r:id="rId90"/>
    <p:sldId id="341" r:id="rId91"/>
    <p:sldId id="308" r:id="rId92"/>
    <p:sldId id="307" r:id="rId93"/>
    <p:sldId id="332" r:id="rId94"/>
    <p:sldId id="381" r:id="rId95"/>
    <p:sldId id="368" r:id="rId96"/>
    <p:sldId id="369" r:id="rId97"/>
    <p:sldId id="355" r:id="rId98"/>
    <p:sldId id="416" r:id="rId99"/>
    <p:sldId id="376" r:id="rId100"/>
    <p:sldId id="343" r:id="rId101"/>
    <p:sldId id="344" r:id="rId102"/>
    <p:sldId id="346" r:id="rId103"/>
    <p:sldId id="345" r:id="rId104"/>
    <p:sldId id="309" r:id="rId105"/>
    <p:sldId id="428" r:id="rId106"/>
    <p:sldId id="310" r:id="rId107"/>
    <p:sldId id="429" r:id="rId108"/>
    <p:sldId id="430" r:id="rId109"/>
    <p:sldId id="311" r:id="rId110"/>
    <p:sldId id="365" r:id="rId111"/>
    <p:sldId id="367" r:id="rId112"/>
    <p:sldId id="366" r:id="rId113"/>
    <p:sldId id="361" r:id="rId114"/>
    <p:sldId id="362" r:id="rId115"/>
    <p:sldId id="347" r:id="rId116"/>
    <p:sldId id="348" r:id="rId117"/>
    <p:sldId id="349" r:id="rId118"/>
    <p:sldId id="312" r:id="rId119"/>
    <p:sldId id="377" r:id="rId120"/>
    <p:sldId id="314" r:id="rId121"/>
    <p:sldId id="315" r:id="rId122"/>
    <p:sldId id="316" r:id="rId123"/>
    <p:sldId id="317" r:id="rId124"/>
    <p:sldId id="318" r:id="rId125"/>
    <p:sldId id="319" r:id="rId126"/>
    <p:sldId id="378" r:id="rId127"/>
    <p:sldId id="320" r:id="rId128"/>
    <p:sldId id="380" r:id="rId129"/>
    <p:sldId id="321" r:id="rId130"/>
    <p:sldId id="379" r:id="rId131"/>
    <p:sldId id="387" r:id="rId132"/>
    <p:sldId id="388" r:id="rId133"/>
    <p:sldId id="389" r:id="rId134"/>
    <p:sldId id="390" r:id="rId135"/>
    <p:sldId id="432" r:id="rId136"/>
    <p:sldId id="392" r:id="rId137"/>
    <p:sldId id="393" r:id="rId138"/>
    <p:sldId id="391" r:id="rId139"/>
    <p:sldId id="394" r:id="rId140"/>
    <p:sldId id="433" r:id="rId141"/>
    <p:sldId id="434" r:id="rId142"/>
    <p:sldId id="436" r:id="rId143"/>
    <p:sldId id="435" r:id="rId144"/>
    <p:sldId id="437" r:id="rId145"/>
    <p:sldId id="398" r:id="rId146"/>
    <p:sldId id="322" r:id="rId147"/>
    <p:sldId id="438" r:id="rId1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3" autoAdjust="0"/>
    <p:restoredTop sz="81985" autoAdjust="0"/>
  </p:normalViewPr>
  <p:slideViewPr>
    <p:cSldViewPr>
      <p:cViewPr varScale="1">
        <p:scale>
          <a:sx n="93" d="100"/>
          <a:sy n="93" d="100"/>
        </p:scale>
        <p:origin x="-55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26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presProps" Target="presProps.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8E1BD-BDE4-4D41-A5A3-C0D6FFB009C1}" type="datetimeFigureOut">
              <a:rPr lang="en-US" smtClean="0"/>
              <a:pPr/>
              <a:t>11/8/2010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A62B8-CBFA-4A7D-B97A-94A063C8223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www.cmc.ec.gc.ca/cmc/CMOE/vaac/A-vaac.html" TargetMode="External"/><Relationship Id="rId2" Type="http://schemas.openxmlformats.org/officeDocument/2006/relationships/slide" Target="../slides/slide128.xml"/><Relationship Id="rId1" Type="http://schemas.openxmlformats.org/officeDocument/2006/relationships/notesMaster" Target="../notesMasters/notesMaster1.xml"/><Relationship Id="rId4" Type="http://schemas.openxmlformats.org/officeDocument/2006/relationships/hyperlink" Target="http://www.cmc.ec.gc.ca/indexe.html" TargetMode="Externa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35.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cira.colostate.edu/cira/RAMM/Rmsdsol/ROLEX.html"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aura.gsfc.nasa.gov/"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Page and intro</a:t>
            </a:r>
            <a:r>
              <a:rPr lang="en-US" baseline="0" dirty="0" smtClean="0"/>
              <a:t> to authors.</a:t>
            </a:r>
          </a:p>
          <a:p>
            <a:endParaRPr lang="en-US" baseline="0" dirty="0" smtClean="0"/>
          </a:p>
          <a:p>
            <a:r>
              <a:rPr lang="en-US" baseline="0" dirty="0" smtClean="0"/>
              <a:t>Jeff Braun – Research Associate Cooperative Institute for Research in the Atmosphere (CIRA)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Jeff Osiensky - Deputy Chief, </a:t>
            </a:r>
            <a:r>
              <a:rPr lang="en-US" b="1" i="0" dirty="0" smtClean="0"/>
              <a:t>Environmental &amp; Scientific Services Division </a:t>
            </a:r>
            <a:r>
              <a:rPr lang="en-US" sz="1200" kern="1200" baseline="0" dirty="0" smtClean="0">
                <a:solidFill>
                  <a:schemeClr val="tx1"/>
                </a:solidFill>
                <a:latin typeface="+mn-lt"/>
                <a:ea typeface="+mn-ea"/>
                <a:cs typeface="+mn-cs"/>
              </a:rPr>
              <a:t>(ESSD), NWS Alaska Region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Bernie Connell – CIRA/</a:t>
            </a:r>
            <a:r>
              <a:rPr lang="en-US" sz="1200" kern="1200" baseline="0" dirty="0" err="1" smtClean="0">
                <a:solidFill>
                  <a:schemeClr val="tx1"/>
                </a:solidFill>
                <a:latin typeface="+mn-lt"/>
                <a:ea typeface="+mn-ea"/>
                <a:cs typeface="+mn-cs"/>
              </a:rPr>
              <a:t>SHyMet</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SHyMet</a:t>
            </a:r>
            <a:r>
              <a:rPr lang="en-US" sz="1200" kern="1200" baseline="0" dirty="0" smtClean="0">
                <a:solidFill>
                  <a:schemeClr val="tx1"/>
                </a:solidFill>
                <a:latin typeface="+mn-lt"/>
                <a:ea typeface="+mn-ea"/>
                <a:cs typeface="+mn-cs"/>
              </a:rPr>
              <a:t> Program Leader </a:t>
            </a:r>
          </a:p>
          <a:p>
            <a:r>
              <a:rPr lang="en-US" sz="1200" kern="1200" baseline="0" dirty="0" smtClean="0">
                <a:solidFill>
                  <a:schemeClr val="tx1"/>
                </a:solidFill>
                <a:latin typeface="+mn-lt"/>
                <a:ea typeface="+mn-ea"/>
                <a:cs typeface="+mn-cs"/>
              </a:rPr>
              <a:t>Kristine Nelson – NWS Alaska Region (AR) – MIC Anchorage Center Weather Service Unit (CWSU)</a:t>
            </a:r>
          </a:p>
          <a:p>
            <a:r>
              <a:rPr lang="en-US" sz="1200" kern="1200" baseline="0" dirty="0" smtClean="0">
                <a:solidFill>
                  <a:schemeClr val="tx1"/>
                </a:solidFill>
                <a:latin typeface="+mn-lt"/>
                <a:ea typeface="+mn-ea"/>
                <a:cs typeface="+mn-cs"/>
              </a:rPr>
              <a:t>Tony Hall – NWS AR – MIC Alaskan Aviation Weather Unit</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St Helens - May 18, 1980</a:t>
            </a:r>
          </a:p>
          <a:p>
            <a:endParaRPr lang="en-US" dirty="0" smtClean="0"/>
          </a:p>
          <a:p>
            <a:r>
              <a:rPr lang="en-US" b="1" dirty="0" smtClean="0"/>
              <a:t>Composite (</a:t>
            </a:r>
            <a:r>
              <a:rPr lang="en-US" b="1" dirty="0" err="1" smtClean="0"/>
              <a:t>strato</a:t>
            </a:r>
            <a:r>
              <a:rPr lang="en-US" b="1" dirty="0" smtClean="0"/>
              <a:t>) Volcano</a:t>
            </a:r>
            <a:r>
              <a:rPr lang="en-US" dirty="0" smtClean="0"/>
              <a:t>:  Typically steep-sided, symmetrical cones of large dimension built of alternating layers of lava flows, volcanic ash, cinders, blocks, and bombs and may rise as much as 8,000 feet above their bases. Some of the most conspicuous and beautiful mountains in the world are composite volcanoes, including Mount Fuji in Japan, Mount Cotopaxi in Ecuador, Mount Shasta in California, Mount Hood in Oregon, Mount St. Helens and Mount Rainier in Washington.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bg1"/>
                </a:solidFill>
              </a:rPr>
              <a:t>The advanced spectral, spatial, and temporal resolution of the GOES-R ABI will be utilized to generate a complete set of volcanic cloud detection and monitoring products, resulting in improved air and ground safety as well as economic savings. </a:t>
            </a:r>
          </a:p>
          <a:p>
            <a:endParaRPr lang="en-US" dirty="0" smtClean="0">
              <a:solidFill>
                <a:schemeClr val="bg1"/>
              </a:solidFill>
            </a:endParaRPr>
          </a:p>
          <a:p>
            <a:r>
              <a:rPr lang="en-US" dirty="0" smtClean="0">
                <a:solidFill>
                  <a:schemeClr val="bg1"/>
                </a:solidFill>
              </a:rPr>
              <a:t>The GOES-R products will also be used to improve the modeling of volcanic ash clouds, which will allow for more accurate ash cloud dispersion and ash fall forecasts.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101</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Example Ash Products: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NASA/NOAA </a:t>
            </a:r>
            <a:r>
              <a:rPr lang="en-US" sz="1200" b="1" kern="1200" baseline="0" dirty="0" smtClean="0">
                <a:solidFill>
                  <a:schemeClr val="tx1"/>
                </a:solidFill>
                <a:latin typeface="+mn-lt"/>
                <a:ea typeface="+mn-ea"/>
                <a:cs typeface="+mn-cs"/>
              </a:rPr>
              <a:t>GOES-R Aviation Products Volcanic Ash and SO2 Detection – October 2009 – (</a:t>
            </a:r>
            <a:r>
              <a:rPr lang="en-US" sz="1200" b="1" kern="1200" baseline="0" dirty="0" smtClean="0">
                <a:solidFill>
                  <a:schemeClr val="bg1"/>
                </a:solidFill>
                <a:latin typeface="+mn-lt"/>
                <a:ea typeface="+mn-ea"/>
                <a:cs typeface="+mn-cs"/>
              </a:rPr>
              <a:t>Jim </a:t>
            </a:r>
            <a:r>
              <a:rPr lang="en-US" sz="1200" b="1" kern="1200" baseline="0" dirty="0" err="1" smtClean="0">
                <a:solidFill>
                  <a:schemeClr val="bg1"/>
                </a:solidFill>
                <a:latin typeface="+mn-lt"/>
                <a:ea typeface="+mn-ea"/>
                <a:cs typeface="+mn-cs"/>
              </a:rPr>
              <a:t>Gurka</a:t>
            </a:r>
            <a:r>
              <a:rPr lang="en-US" sz="1200" b="1" kern="1200" baseline="0" dirty="0" smtClean="0">
                <a:solidFill>
                  <a:schemeClr val="bg1"/>
                </a:solidFill>
                <a:latin typeface="+mn-lt"/>
                <a:ea typeface="+mn-ea"/>
                <a:cs typeface="+mn-cs"/>
              </a:rPr>
              <a:t>, Steve Goodman, Mike </a:t>
            </a:r>
            <a:r>
              <a:rPr lang="en-US" sz="1200" b="1" kern="1200" baseline="0" dirty="0" err="1" smtClean="0">
                <a:solidFill>
                  <a:schemeClr val="bg1"/>
                </a:solidFill>
                <a:latin typeface="+mn-lt"/>
                <a:ea typeface="+mn-ea"/>
                <a:cs typeface="+mn-cs"/>
              </a:rPr>
              <a:t>Pavolonis</a:t>
            </a:r>
            <a:r>
              <a:rPr lang="en-US" sz="1200" b="1" kern="1200" baseline="0" dirty="0" smtClean="0">
                <a:solidFill>
                  <a:schemeClr val="bg1"/>
                </a:solidFill>
                <a:latin typeface="+mn-lt"/>
                <a:ea typeface="+mn-ea"/>
                <a:cs typeface="+mn-cs"/>
              </a:rPr>
              <a:t> and Gary </a:t>
            </a:r>
            <a:r>
              <a:rPr lang="en-US" sz="1200" b="1" kern="1200" baseline="0" dirty="0" err="1" smtClean="0">
                <a:solidFill>
                  <a:schemeClr val="bg1"/>
                </a:solidFill>
                <a:latin typeface="+mn-lt"/>
                <a:ea typeface="+mn-ea"/>
                <a:cs typeface="+mn-cs"/>
              </a:rPr>
              <a:t>Hufford</a:t>
            </a:r>
            <a:r>
              <a:rPr lang="en-US" sz="1200" b="1" kern="1200" baseline="0" dirty="0" smtClean="0">
                <a:solidFill>
                  <a:schemeClr val="bg1"/>
                </a:solidFill>
                <a:latin typeface="+mn-lt"/>
                <a:ea typeface="+mn-ea"/>
                <a:cs typeface="+mn-cs"/>
              </a:rPr>
              <a:t>)</a:t>
            </a:r>
            <a:endParaRPr lang="en-US" b="1" dirty="0">
              <a:solidFill>
                <a:schemeClr val="bg1"/>
              </a:solidFill>
            </a:endParaRPr>
          </a:p>
        </p:txBody>
      </p:sp>
      <p:sp>
        <p:nvSpPr>
          <p:cNvPr id="4" name="Slide Number Placeholder 3"/>
          <p:cNvSpPr>
            <a:spLocks noGrp="1"/>
          </p:cNvSpPr>
          <p:nvPr>
            <p:ph type="sldNum" sz="quarter" idx="10"/>
          </p:nvPr>
        </p:nvSpPr>
        <p:spPr/>
        <p:txBody>
          <a:bodyPr/>
          <a:lstStyle/>
          <a:p>
            <a:fld id="{443A62B8-CBFA-4A7D-B97A-94A063C82232}" type="slidenum">
              <a:rPr lang="en-US" smtClean="0"/>
              <a:pPr/>
              <a:t>102</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b="1" dirty="0" err="1" smtClean="0">
                <a:solidFill>
                  <a:srgbClr val="C00000"/>
                </a:solidFill>
              </a:rPr>
              <a:t>Okmok</a:t>
            </a:r>
            <a:r>
              <a:rPr lang="en-US" b="1" dirty="0" smtClean="0">
                <a:solidFill>
                  <a:srgbClr val="C00000"/>
                </a:solidFill>
              </a:rPr>
              <a:t> 08/03/2008</a:t>
            </a:r>
          </a:p>
          <a:p>
            <a:endParaRPr lang="en-US" dirty="0" smtClean="0">
              <a:latin typeface="Times" pitchFamily="18" charset="0"/>
            </a:endParaRPr>
          </a:p>
          <a:p>
            <a:r>
              <a:rPr lang="en-US" dirty="0" smtClean="0">
                <a:latin typeface="Times" pitchFamily="18" charset="0"/>
              </a:rPr>
              <a:t>View of </a:t>
            </a:r>
            <a:r>
              <a:rPr lang="en-US" dirty="0" err="1" smtClean="0">
                <a:latin typeface="Times" pitchFamily="18" charset="0"/>
              </a:rPr>
              <a:t>Okmok</a:t>
            </a:r>
            <a:r>
              <a:rPr lang="en-US" dirty="0" smtClean="0">
                <a:latin typeface="Times" pitchFamily="18" charset="0"/>
              </a:rPr>
              <a:t> eruption, taken from NE bound Alaska Airlines flight at 35,000 ft above sea level on August 3, 2008 between 20:00 and 20:08. Plume tops estimated to ~ 7,000 ft above sea level using nearby Mount </a:t>
            </a:r>
            <a:r>
              <a:rPr lang="en-US" dirty="0" err="1" smtClean="0">
                <a:latin typeface="Times" pitchFamily="18" charset="0"/>
              </a:rPr>
              <a:t>Vsevidof</a:t>
            </a:r>
            <a:r>
              <a:rPr lang="en-US" dirty="0" smtClean="0">
                <a:latin typeface="Times" pitchFamily="18" charset="0"/>
              </a:rPr>
              <a:t> (elev. 7,051 ft / 2,149 m) for </a:t>
            </a:r>
            <a:r>
              <a:rPr lang="en-US" dirty="0" err="1" smtClean="0">
                <a:latin typeface="Times" pitchFamily="18" charset="0"/>
              </a:rPr>
              <a:t>reference.Picture</a:t>
            </a:r>
            <a:r>
              <a:rPr lang="en-US" dirty="0" smtClean="0">
                <a:latin typeface="Times" pitchFamily="18" charset="0"/>
              </a:rPr>
              <a:t> Date: August 03, 2008.  Image Photographer/Creator: </a:t>
            </a:r>
            <a:r>
              <a:rPr lang="en-US" dirty="0" err="1" smtClean="0">
                <a:latin typeface="Times" pitchFamily="18" charset="0"/>
              </a:rPr>
              <a:t>Mees</a:t>
            </a:r>
            <a:r>
              <a:rPr lang="en-US" dirty="0" smtClean="0">
                <a:latin typeface="Times" pitchFamily="18" charset="0"/>
              </a:rPr>
              <a:t>, Burke – Alaska Airlines.</a:t>
            </a:r>
          </a:p>
          <a:p>
            <a:endParaRPr lang="en-US" dirty="0" smtClean="0">
              <a:latin typeface="Times" pitchFamily="18" charset="0"/>
            </a:endParaRPr>
          </a:p>
          <a:p>
            <a:r>
              <a:rPr kumimoji="0" lang="en-US" sz="1200" kern="1200" baseline="0" dirty="0" smtClean="0">
                <a:solidFill>
                  <a:schemeClr val="dk1"/>
                </a:solidFill>
                <a:latin typeface="+mn-lt"/>
                <a:ea typeface="+mn-ea"/>
                <a:cs typeface="+mn-cs"/>
              </a:rPr>
              <a:t>Airborne perspective. Great viewing distance and aspect. Can also use cameras. </a:t>
            </a:r>
          </a:p>
          <a:p>
            <a:endParaRPr kumimoji="0" lang="en-US" sz="1200"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However, there is limited nighttime use.  Also, water/ice cloud or other poor visibility can obscure volcanic cloud. Requires some local infrastructure and reliable communications. Limited nighttime use. ***Pilot weather radar is not sensitive to volcanic ash. </a:t>
            </a:r>
            <a:endParaRPr lang="en-US" sz="1200" dirty="0" smtClean="0"/>
          </a:p>
          <a:p>
            <a:r>
              <a:rPr lang="en-US" dirty="0" smtClean="0">
                <a:latin typeface="Times" pitchFamily="18" charset="0"/>
              </a:rPr>
              <a:t/>
            </a:r>
            <a:br>
              <a:rPr lang="en-US" dirty="0" smtClean="0">
                <a:latin typeface="Times" pitchFamily="18" charset="0"/>
              </a:rPr>
            </a:br>
            <a:endParaRPr lang="en-US" dirty="0" smtClean="0">
              <a:latin typeface="Times" pitchFamily="18" charset="0"/>
            </a:endParaRPr>
          </a:p>
          <a:p>
            <a:endParaRPr lang="en-US" dirty="0"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solidFill>
                  <a:prstClr val="black"/>
                </a:solidFill>
              </a:rPr>
              <a:pPr/>
              <a:t>103</a:t>
            </a:fld>
            <a:endParaRPr lang="en-US" smtClean="0">
              <a:solidFill>
                <a:prstClr val="black"/>
              </a:solidFil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May 18, 1980</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104</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dirty="0" smtClean="0">
                <a:latin typeface="Times" pitchFamily="18" charset="0"/>
              </a:rPr>
              <a:t>View of the eruption plume as seen from Fort Glenn (ranch building in foreground) on 8-03-2008. The small peak to the left is </a:t>
            </a:r>
            <a:r>
              <a:rPr lang="en-US" dirty="0" err="1" smtClean="0">
                <a:latin typeface="Times" pitchFamily="18" charset="0"/>
              </a:rPr>
              <a:t>Tulik</a:t>
            </a:r>
            <a:r>
              <a:rPr lang="en-US" dirty="0" smtClean="0">
                <a:latin typeface="Times" pitchFamily="18" charset="0"/>
              </a:rPr>
              <a:t>, an extra-caldera </a:t>
            </a:r>
            <a:r>
              <a:rPr lang="en-US" dirty="0" err="1" smtClean="0">
                <a:latin typeface="Times" pitchFamily="18" charset="0"/>
              </a:rPr>
              <a:t>stratocone</a:t>
            </a:r>
            <a:r>
              <a:rPr lang="en-US" dirty="0" smtClean="0">
                <a:latin typeface="Times" pitchFamily="18" charset="0"/>
              </a:rPr>
              <a:t>. Picture Date: August 03, 2008 by Jessica Larsen.  </a:t>
            </a:r>
            <a:br>
              <a:rPr lang="en-US" dirty="0" smtClean="0">
                <a:latin typeface="Times" pitchFamily="18" charset="0"/>
              </a:rPr>
            </a:br>
            <a:r>
              <a:rPr lang="en-US" dirty="0" smtClean="0">
                <a:latin typeface="Times" pitchFamily="18" charset="0"/>
              </a:rPr>
              <a:t>Image courtesy of the Jessica Larsen, Alaska Volcano Observatory / University of Alaska Fairbanks, Geophysical Institute.</a:t>
            </a:r>
          </a:p>
          <a:p>
            <a:endParaRPr lang="en-US" dirty="0" smtClean="0">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On the plus side – can be a source of “remote access” for direct observations (direct or by video camera). In addition, this technology is on the lower side and much cheaper.  You also have the power of local/subjective interpretation.  Nighttime observations are also available in the form of thermal infrared Heat/night-time measurements – however, this technology is much more expensive.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200" kern="1200" baseline="0" dirty="0" smtClean="0">
              <a:solidFill>
                <a:schemeClr val="dk1"/>
              </a:solidFill>
              <a:latin typeface="+mn-lt"/>
              <a:ea typeface="+mn-ea"/>
              <a:cs typeface="+mn-cs"/>
            </a:endParaRPr>
          </a:p>
          <a:p>
            <a:pPr rtl="0" eaLnBrk="1" fontAlgn="t" latinLnBrk="0" hangingPunct="1"/>
            <a:r>
              <a:rPr kumimoji="0" lang="en-US" sz="1200" kern="1200" baseline="0" dirty="0" smtClean="0">
                <a:solidFill>
                  <a:schemeClr val="dk1"/>
                </a:solidFill>
                <a:latin typeface="+mn-lt"/>
                <a:ea typeface="+mn-ea"/>
                <a:cs typeface="+mn-cs"/>
              </a:rPr>
              <a:t>On the down side: </a:t>
            </a:r>
            <a:r>
              <a:rPr lang="en-US" sz="1200" b="0" i="0" u="none" strike="noStrike" kern="1200" baseline="0" dirty="0" smtClean="0">
                <a:solidFill>
                  <a:schemeClr val="tx1"/>
                </a:solidFill>
                <a:latin typeface="+mn-lt"/>
                <a:ea typeface="+mn-ea"/>
                <a:cs typeface="+mn-cs"/>
              </a:rPr>
              <a:t>Water/ice cloud or other poor visibility can obscure volcanic cloud. Requires locally developed infrastructure and reliable communications. Prone to vandalism or theft. In areas without thermal infrared capability - daytime use only.</a:t>
            </a:r>
            <a:endParaRPr lang="en-US" sz="1200" b="0" i="0" u="none" strike="noStrike" kern="1200" dirty="0" smtClean="0">
              <a:solidFill>
                <a:schemeClr val="tx1"/>
              </a:solidFill>
              <a:latin typeface="+mn-lt"/>
              <a:ea typeface="+mn-ea"/>
              <a:cs typeface="+mn-cs"/>
            </a:endParaRPr>
          </a:p>
          <a:p>
            <a:pPr rtl="0" eaLnBrk="1" fontAlgn="t" latinLnBrk="0" hangingPunct="1"/>
            <a:r>
              <a:rPr lang="en-US" sz="1200" b="0" i="0" u="none" strike="noStrike" kern="1200" baseline="0" dirty="0" smtClean="0">
                <a:solidFill>
                  <a:schemeClr val="tx1"/>
                </a:solidFill>
                <a:latin typeface="+mn-lt"/>
                <a:ea typeface="+mn-ea"/>
                <a:cs typeface="+mn-cs"/>
              </a:rPr>
              <a:t>Water/ice cloud or other poor visibility can obscure volcanic cloud. </a:t>
            </a:r>
            <a:endParaRPr lang="en-US" sz="1200" b="0" i="0" u="none" strike="noStrike"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latin typeface="Times" pitchFamily="18" charset="0"/>
            </a:endParaRPr>
          </a:p>
          <a:p>
            <a:endParaRPr lang="en-US" dirty="0"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solidFill>
                  <a:prstClr val="black"/>
                </a:solidFill>
              </a:rPr>
              <a:pPr/>
              <a:t>105</a:t>
            </a:fld>
            <a:endParaRPr lang="en-US" smtClean="0">
              <a:solidFill>
                <a:prstClr val="black"/>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Ash laden </a:t>
            </a:r>
            <a:r>
              <a:rPr lang="en-US" sz="1200" kern="1200" dirty="0" err="1" smtClean="0">
                <a:solidFill>
                  <a:schemeClr val="tx1"/>
                </a:solidFill>
                <a:latin typeface="+mn-lt"/>
                <a:ea typeface="+mn-ea"/>
                <a:cs typeface="+mn-cs"/>
              </a:rPr>
              <a:t>mammatus</a:t>
            </a:r>
            <a:r>
              <a:rPr lang="en-US" sz="1200" kern="1200" dirty="0" smtClean="0">
                <a:solidFill>
                  <a:schemeClr val="tx1"/>
                </a:solidFill>
                <a:latin typeface="+mn-lt"/>
                <a:ea typeface="+mn-ea"/>
                <a:cs typeface="+mn-cs"/>
              </a:rPr>
              <a:t> clouds from Mount St. Helens volcano move over Ephrata airport in Washington on the day following the initial eruption</a:t>
            </a:r>
            <a:r>
              <a:rPr lang="en-US" sz="1200" kern="1200" baseline="0" dirty="0" smtClean="0">
                <a:solidFill>
                  <a:schemeClr val="tx1"/>
                </a:solidFill>
                <a:latin typeface="+mn-lt"/>
                <a:ea typeface="+mn-ea"/>
                <a:cs typeface="+mn-cs"/>
              </a:rPr>
              <a:t> (May 18, 1980) - </a:t>
            </a:r>
            <a:r>
              <a:rPr lang="en-US" sz="1200" kern="1200" dirty="0" smtClean="0">
                <a:solidFill>
                  <a:schemeClr val="tx1"/>
                </a:solidFill>
                <a:latin typeface="+mn-lt"/>
                <a:ea typeface="+mn-ea"/>
                <a:cs typeface="+mn-cs"/>
              </a:rPr>
              <a:t>Monday, May 19, 1980.</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106</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Of course, if you were (un)lucky enough to observe</a:t>
            </a:r>
            <a:r>
              <a:rPr lang="en-US" baseline="0" dirty="0" smtClean="0"/>
              <a:t> the St Helens eruption from the wrong location, it could be hazardous to your health.  This shot was taken from t</a:t>
            </a:r>
            <a:r>
              <a:rPr lang="en-US" sz="1200" kern="1200" dirty="0" smtClean="0">
                <a:solidFill>
                  <a:schemeClr val="tx1"/>
                </a:solidFill>
                <a:latin typeface="+mn-lt"/>
                <a:ea typeface="+mn-ea"/>
                <a:cs typeface="+mn-cs"/>
              </a:rPr>
              <a:t>he streets of Yakima, Washington at around 3:00 PM on May 18, 1980. Light gray volcanic ash covered the streets and passersby wore masks to avoid breathing the ash.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107</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Mount </a:t>
            </a:r>
            <a:r>
              <a:rPr lang="en-US" sz="1200" b="1" dirty="0" smtClean="0">
                <a:solidFill>
                  <a:srgbClr val="C00000"/>
                </a:solidFill>
              </a:rPr>
              <a:t>Augustine 01/13/2006</a:t>
            </a:r>
            <a:endParaRPr lang="en-US" b="1" dirty="0" smtClean="0"/>
          </a:p>
          <a:p>
            <a:pPr>
              <a:defRPr/>
            </a:pPr>
            <a:endParaRPr lang="en-US" b="1" dirty="0" smtClean="0"/>
          </a:p>
          <a:p>
            <a:pPr>
              <a:defRPr/>
            </a:pPr>
            <a:r>
              <a:rPr lang="en-US" b="1" dirty="0" smtClean="0"/>
              <a:t>From:  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endParaRPr lang="en-US" dirty="0" smtClean="0"/>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also routinely used for diagnosing the vertical disposition of ash clouds during events. These observations, in tandem with 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Strength - Can measure height and position (and help forecast projection and timing of ash plume) of larger particles in ash cloud.  However, you need relatively expensive ground radar stations (in the right place) and even these have limited range. Will not detect smaller particles well (unless sufficiently dense). Observations can be obscured by heavy rain. Requires advanced local infrastructure/ communications and must be well staffed.</a:t>
            </a:r>
            <a:endParaRPr lang="en-US" dirty="0" smtClean="0"/>
          </a:p>
          <a:p>
            <a:pPr>
              <a:defRPr/>
            </a:pPr>
            <a:r>
              <a:rPr kumimoji="0" lang="en-US" sz="1200" kern="1200" baseline="0" dirty="0" smtClean="0">
                <a:solidFill>
                  <a:schemeClr val="dk1"/>
                </a:solidFill>
                <a:latin typeface="+mn-lt"/>
                <a:ea typeface="+mn-ea"/>
                <a:cs typeface="+mn-cs"/>
              </a:rPr>
              <a:t> </a:t>
            </a: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solidFill>
                  <a:prstClr val="black"/>
                </a:solidFill>
              </a:rPr>
              <a:pPr/>
              <a:t>108</a:t>
            </a:fld>
            <a:endParaRPr lang="en-US" smtClean="0">
              <a:solidFill>
                <a:prstClr val="black"/>
              </a:solidFil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kern="1200" baseline="0" dirty="0" smtClean="0">
                <a:solidFill>
                  <a:schemeClr val="tx1"/>
                </a:solidFill>
                <a:latin typeface="+mn-lt"/>
                <a:ea typeface="+mn-ea"/>
                <a:cs typeface="+mn-cs"/>
              </a:rPr>
              <a:t>Early Detection of the 5 April 2005 </a:t>
            </a:r>
            <a:r>
              <a:rPr lang="en-US" sz="1200" b="1" kern="1200" baseline="0" dirty="0" err="1" smtClean="0">
                <a:solidFill>
                  <a:schemeClr val="tx1"/>
                </a:solidFill>
                <a:latin typeface="+mn-lt"/>
                <a:ea typeface="+mn-ea"/>
                <a:cs typeface="+mn-cs"/>
              </a:rPr>
              <a:t>Anatahan</a:t>
            </a:r>
            <a:r>
              <a:rPr lang="en-US" sz="1200" b="1" kern="1200" baseline="0" dirty="0" smtClean="0">
                <a:solidFill>
                  <a:schemeClr val="tx1"/>
                </a:solidFill>
                <a:latin typeface="+mn-lt"/>
                <a:ea typeface="+mn-ea"/>
                <a:cs typeface="+mn-cs"/>
              </a:rPr>
              <a:t> Volcano Eruption using the Guam</a:t>
            </a:r>
          </a:p>
          <a:p>
            <a:r>
              <a:rPr lang="en-US" sz="1200" b="1" kern="1200" baseline="0" dirty="0" smtClean="0">
                <a:solidFill>
                  <a:schemeClr val="tx1"/>
                </a:solidFill>
                <a:latin typeface="+mn-lt"/>
                <a:ea typeface="+mn-ea"/>
                <a:cs typeface="+mn-cs"/>
              </a:rPr>
              <a:t>WSR-88D” - </a:t>
            </a:r>
            <a:r>
              <a:rPr lang="en-US" sz="1200" kern="1200" baseline="0" dirty="0" smtClean="0">
                <a:solidFill>
                  <a:schemeClr val="tx1"/>
                </a:solidFill>
                <a:latin typeface="+mn-lt"/>
                <a:ea typeface="+mn-ea"/>
                <a:cs typeface="+mn-cs"/>
              </a:rPr>
              <a:t>Timothy P. Hendricks, National Weather Service Forecast Office, Guam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PGUA 0.5 degree reflectivity image for 1726 UTC 5 April 2005 - 50 to 55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observed at 9 km (30,000 ft)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NEXRAD WSR88D Radar is especially good (if within 250nm) at early detection of volcanic eruptions – particularly in remote regions and at night.  It also excels at getting good echo top measurement for plume height estimates.  At the time of the image here…plume height was already above 30kt ft…with the 1.5 degree scan (next frame) showing echoes to over 50kt ft!</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erupted at approximately 1610 UTC. Within minutes, the PGUA WSR-88D signaled the onset of another major eruption. Since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is located within the range of the PGUA WSR-88D, early detection of major eruptions of the volcano is not only possible, but is likely.  The PGUA 0.5 degree reflectivity at 1616 UTC (six minutes after eruption began) shows a faint echo directly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between 20 and 30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 with the plume tops already at least 9 km (30,000 ft) AGL.  Less than an 1.5 hrs later, echoes were being pick up by the 1.5 deg tilt, showing plume tops over 50,000 ft (next slide).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109</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As in previous slide: except at 1.5 deg tilt.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PGUA 1.5 degree reflectivity image for 1732 UTC 5 April 2005.  At the peak of the eruption, 40 to 45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echo to 15 km (50,000 ft) over</a:t>
            </a:r>
          </a:p>
          <a:p>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Mauna</a:t>
            </a:r>
            <a:r>
              <a:rPr lang="en-US" baseline="0" dirty="0" smtClean="0"/>
              <a:t> Loa Hawaii</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Shield Volcano</a:t>
            </a:r>
            <a:r>
              <a:rPr lang="en-US" dirty="0" smtClean="0"/>
              <a:t>:  are built almost entirely of fluid lava flows. Flow after flow pours out in all directions from a central summit vent, or group of vents, building a broad, gently sloping cone of flat, domical shape, with a profile much like that a </a:t>
            </a:r>
            <a:r>
              <a:rPr lang="en-US" dirty="0" err="1" smtClean="0"/>
              <a:t>a</a:t>
            </a:r>
            <a:r>
              <a:rPr lang="en-US" dirty="0" smtClean="0"/>
              <a:t> warrior's shield. They are built up slowly by the accretion of thousands of flows of highly fluid basaltic (from basalt, a hard, dense dark volcanic rock) lava that spread widely over great distances, and then cool as thin, gently dipping sheets. Lavas also commonly erupt from vents along fractures (rift zones) that develop on the flanks of the cone. Some of the largest volcanoes in the world are shield volcanoes. In northern California and Oregon, many shield volcanoes have diameters of 3 or 4 miles and heights of 1,500 to 2,000 feet. The Hawaiian Islands are composed of linear chains of these volcanoes including Kilauea and Mauna Loa on the island of Hawaii -- two of the world's most active volcanoes. The floor of the ocean is more than 15,000 feet deep at the bases of the islands. As Mauna Loa, the largest of the shield volcanoes (and also the world's largest active volcano), projects 13,677 feet above sea level, its top is over 28,000 feet above the deep ocean floor.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Mauna</a:t>
            </a:r>
            <a:r>
              <a:rPr lang="en-US" b="1" baseline="0" dirty="0" smtClean="0"/>
              <a:t> Loa </a:t>
            </a:r>
            <a:r>
              <a:rPr lang="en-US" baseline="0" dirty="0" smtClean="0"/>
              <a:t>- the largest volcano on Earth in terms of volume and area covered and one of five volcanoes that form the Island of Hawaii in the U.S. state of </a:t>
            </a:r>
            <a:r>
              <a:rPr lang="en-US" baseline="0" dirty="0" err="1" smtClean="0"/>
              <a:t>Hawaiʻi</a:t>
            </a:r>
            <a:r>
              <a:rPr lang="en-US" baseline="0" dirty="0" smtClean="0"/>
              <a:t> in the Pacific Ocean. It is an active shield volcano, with a volume estimated at approximately 18,000 cubic miles (75,000 km3),[2] although its peak is about 120 feet (37 m) lower than that of its neighbor, Mauna Kea. The Hawaiian name "Mauna Loa" means "Long Mountain". Lava eruptions from Mauna Loa are silica-poor, thus very fluid: and as a result eruptions tend to be non-explosive and the volcano has relatively shallow slopes.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volcano has probably been erupting for at least 700,000 years and may have emerged above sea level about 400,000 years ago, although the oldest-known dated rocks do not extend beyond 200,000 years.[3] Its magma comes from the Hawaii hotspot, which has been responsible for the creation of the Hawaiian island chain for tens of millions of years. The slow drift of the Pacific Plate will eventually carry the volcano away from the hotspot, and the volcano will then become extinct within 500,000 to one million years from now.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As previous 2 slides:  Except combination image.</a:t>
            </a:r>
          </a:p>
          <a:p>
            <a:endParaRPr lang="en-US" dirty="0" smtClean="0"/>
          </a:p>
          <a:p>
            <a:r>
              <a:rPr lang="en-US" sz="1200" kern="1200" baseline="0" dirty="0" smtClean="0">
                <a:solidFill>
                  <a:schemeClr val="tx1"/>
                </a:solidFill>
                <a:latin typeface="+mn-lt"/>
                <a:ea typeface="+mn-ea"/>
                <a:cs typeface="+mn-cs"/>
              </a:rPr>
              <a:t>GOES-9 10.7um image and PGUA 0.5 degree reflectivity image for 1725 UTC 5 April 2005.  The low level plume can be seen trailing off to the southwest under influence of northeast trade winds. Northerly winds aloft are steering the high level plume toward Tinian and Saipan.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Overlaying both satellite imagery with radar (AWIPS) imagery, gives much more confidence to analyzing the event and figuring out what the observations are telling us.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As in this example, in the tropical western Pacific, volcanic clouds can contain or entrain moisture easily, making them difficult to distinguish</a:t>
            </a:r>
          </a:p>
          <a:p>
            <a:r>
              <a:rPr lang="en-US" sz="1200" kern="1200" baseline="0" dirty="0" smtClean="0">
                <a:solidFill>
                  <a:schemeClr val="tx1"/>
                </a:solidFill>
                <a:latin typeface="+mn-lt"/>
                <a:ea typeface="+mn-ea"/>
                <a:cs typeface="+mn-cs"/>
              </a:rPr>
              <a:t>from meteorological clouds. However, the combination of PGUA WSR-88D and GOES-9 infrared (IR) imagery can be beneficial in tracking the extent</a:t>
            </a:r>
          </a:p>
          <a:p>
            <a:r>
              <a:rPr lang="en-US" sz="1200" kern="1200" baseline="0" dirty="0" smtClean="0">
                <a:solidFill>
                  <a:schemeClr val="tx1"/>
                </a:solidFill>
                <a:latin typeface="+mn-lt"/>
                <a:ea typeface="+mn-ea"/>
                <a:cs typeface="+mn-cs"/>
              </a:rPr>
              <a:t>and migration of the ash plume. The 1725 UTC PGUA-RADAR/GOES-9 IR combination shows the low level plume trailing off the southwest, essentially trapped underneath the trade-wind inversion.  However, a southward drift was discerned at the higher levels. The low level</a:t>
            </a:r>
          </a:p>
          <a:p>
            <a:r>
              <a:rPr lang="en-US" sz="1200" kern="1200" baseline="0" dirty="0" smtClean="0">
                <a:solidFill>
                  <a:schemeClr val="tx1"/>
                </a:solidFill>
                <a:latin typeface="+mn-lt"/>
                <a:ea typeface="+mn-ea"/>
                <a:cs typeface="+mn-cs"/>
              </a:rPr>
              <a:t>plume is typically not a problem for commercial jets arriving from Japan, Korea, Taiwan or Southeast Asia, as flight levels at descent are commonly near 6 km (20,000 ft) at that range from Guam and Saipan International airports. However, the high level plume is a serious hazard, which was relayed in Washington VAAC advisories and WFO Honolulu SIGMETS.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111</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Above figure:  </a:t>
            </a:r>
            <a:r>
              <a:rPr lang="en-US" i="0" dirty="0" smtClean="0"/>
              <a:t>The cross polarized signal on April16, 2010 above </a:t>
            </a:r>
            <a:r>
              <a:rPr lang="en-US" i="0" dirty="0" err="1" smtClean="0"/>
              <a:t>Paliseau</a:t>
            </a:r>
            <a:r>
              <a:rPr lang="en-US" i="0" dirty="0" smtClean="0"/>
              <a:t> France showing the main part of the ash cloud from </a:t>
            </a:r>
            <a:r>
              <a:rPr lang="en-US" dirty="0" err="1" smtClean="0">
                <a:solidFill>
                  <a:schemeClr val="tx1"/>
                </a:solidFill>
              </a:rPr>
              <a:t>Eyjafjallajökull</a:t>
            </a:r>
            <a:r>
              <a:rPr lang="en-US" dirty="0" smtClean="0">
                <a:solidFill>
                  <a:schemeClr val="tx1"/>
                </a:solidFill>
              </a:rPr>
              <a:t> volcano </a:t>
            </a:r>
            <a:r>
              <a:rPr lang="en-US" i="0" dirty="0" smtClean="0"/>
              <a:t>as irregular particles originally at 6km at 16UTC descending and thinning out to 3km by the end of the day.</a:t>
            </a:r>
            <a:r>
              <a:rPr lang="en-US" b="1" i="0" dirty="0" smtClean="0"/>
              <a:t>  </a:t>
            </a:r>
          </a:p>
          <a:p>
            <a:endParaRPr lang="en-US" b="1" i="0" dirty="0" smtClean="0"/>
          </a:p>
          <a:p>
            <a:r>
              <a:rPr lang="en-US" dirty="0" err="1" smtClean="0"/>
              <a:t>Lidar</a:t>
            </a:r>
            <a:r>
              <a:rPr lang="en-US" dirty="0" smtClean="0"/>
              <a:t> (Light </a:t>
            </a:r>
            <a:r>
              <a:rPr lang="en-US" sz="1200" kern="1200" dirty="0" smtClean="0">
                <a:solidFill>
                  <a:schemeClr val="tx1"/>
                </a:solidFill>
                <a:latin typeface="+mn-lt"/>
                <a:ea typeface="+mn-ea"/>
                <a:cs typeface="+mn-cs"/>
              </a:rPr>
              <a:t>Detection</a:t>
            </a:r>
            <a:r>
              <a:rPr lang="en-US" dirty="0" smtClean="0"/>
              <a:t> And Ranging) is the visible light analog of radar.  Very short laser pulses of light are sent into the atmosphere, are scattered back to the </a:t>
            </a:r>
            <a:r>
              <a:rPr lang="en-US" dirty="0" err="1" smtClean="0"/>
              <a:t>lidar</a:t>
            </a:r>
            <a:r>
              <a:rPr lang="en-US" dirty="0" smtClean="0"/>
              <a:t> by gases and aerosols in the air, and from the time out to these </a:t>
            </a:r>
            <a:r>
              <a:rPr lang="en-US" dirty="0" err="1" smtClean="0"/>
              <a:t>scatterers</a:t>
            </a:r>
            <a:r>
              <a:rPr lang="en-US" dirty="0" smtClean="0"/>
              <a:t> and the time to return back to the </a:t>
            </a:r>
            <a:r>
              <a:rPr lang="en-US" dirty="0" err="1" smtClean="0"/>
              <a:t>lidar</a:t>
            </a:r>
            <a:r>
              <a:rPr lang="en-US" dirty="0" smtClean="0"/>
              <a:t>, the position, concentration and some information on the properties of the scatters are determined.  In the most common configuration of </a:t>
            </a:r>
            <a:r>
              <a:rPr lang="en-US" dirty="0" err="1" smtClean="0"/>
              <a:t>lidars</a:t>
            </a:r>
            <a:r>
              <a:rPr lang="en-US" dirty="0" smtClean="0"/>
              <a:t> in Europe in the EARLINET component of GALION, light at 355, 532 and 1064 nm (ultraviolet, green and infrared) wavelengths is emitted vertically.  </a:t>
            </a:r>
            <a:r>
              <a:rPr lang="en-US" dirty="0" err="1" smtClean="0"/>
              <a:t>Lidars</a:t>
            </a:r>
            <a:r>
              <a:rPr lang="en-US" dirty="0" smtClean="0"/>
              <a:t> can also be carried by satellites.</a:t>
            </a:r>
          </a:p>
          <a:p>
            <a:endParaRPr lang="en-US" dirty="0" smtClean="0"/>
          </a:p>
          <a:p>
            <a:r>
              <a:rPr lang="en-US" dirty="0" smtClean="0"/>
              <a:t>Currently there is a lot of interest in the transport of </a:t>
            </a:r>
            <a:r>
              <a:rPr lang="en-US" sz="1200" kern="1200" dirty="0" smtClean="0">
                <a:solidFill>
                  <a:schemeClr val="tx1"/>
                </a:solidFill>
                <a:latin typeface="+mn-lt"/>
                <a:ea typeface="+mn-ea"/>
                <a:cs typeface="+mn-cs"/>
              </a:rPr>
              <a:t>volcanic</a:t>
            </a:r>
            <a:r>
              <a:rPr lang="en-US" dirty="0" smtClean="0"/>
              <a:t> emissions.  Layers of the </a:t>
            </a:r>
            <a:r>
              <a:rPr lang="en-US" sz="1200" kern="1200" dirty="0" smtClean="0">
                <a:solidFill>
                  <a:schemeClr val="tx1"/>
                </a:solidFill>
                <a:latin typeface="+mn-lt"/>
                <a:ea typeface="+mn-ea"/>
                <a:cs typeface="+mn-cs"/>
              </a:rPr>
              <a:t>volcanic</a:t>
            </a:r>
            <a:r>
              <a:rPr lang="en-US" dirty="0" smtClean="0"/>
              <a:t> </a:t>
            </a:r>
            <a:r>
              <a:rPr lang="en-US" sz="1200" kern="1200" dirty="0" smtClean="0">
                <a:solidFill>
                  <a:schemeClr val="tx1"/>
                </a:solidFill>
                <a:latin typeface="+mn-lt"/>
                <a:ea typeface="+mn-ea"/>
                <a:cs typeface="+mn-cs"/>
              </a:rPr>
              <a:t>ash</a:t>
            </a:r>
            <a:r>
              <a:rPr lang="en-US" dirty="0" smtClean="0"/>
              <a:t> plume over Europe are detected as a function of time from 22 fixed stations by the Europe </a:t>
            </a:r>
            <a:r>
              <a:rPr lang="en-US" dirty="0" err="1" smtClean="0"/>
              <a:t>lidar</a:t>
            </a:r>
            <a:r>
              <a:rPr lang="en-US" dirty="0" smtClean="0"/>
              <a:t> network EARLINET (see web page for details) and several in Russia.  The two figures show the backscatter for parallel and cross-polarized light at 1064nm from the </a:t>
            </a:r>
            <a:r>
              <a:rPr lang="en-US" dirty="0" err="1" smtClean="0"/>
              <a:t>Paliseau</a:t>
            </a:r>
            <a:r>
              <a:rPr lang="en-US" dirty="0" smtClean="0"/>
              <a:t>, France, station of GALION.  The cross-polarized signal allows discrimination between normal pollution which tends to be small spherical particles and the </a:t>
            </a:r>
            <a:r>
              <a:rPr lang="en-US" sz="1200" kern="1200" dirty="0" smtClean="0">
                <a:solidFill>
                  <a:schemeClr val="tx1"/>
                </a:solidFill>
                <a:latin typeface="+mn-lt"/>
                <a:ea typeface="+mn-ea"/>
                <a:cs typeface="+mn-cs"/>
              </a:rPr>
              <a:t>ash</a:t>
            </a:r>
            <a:r>
              <a:rPr lang="en-US" dirty="0" smtClean="0"/>
              <a:t> which, though small, is irregular in shape. </a:t>
            </a:r>
          </a:p>
          <a:p>
            <a:endParaRPr lang="en-US" dirty="0" smtClean="0"/>
          </a:p>
          <a:p>
            <a:r>
              <a:rPr lang="en-US" dirty="0" smtClean="0"/>
              <a:t>The aerosol properties observed include the identification of aerosol layers, profiles of optical properties with known and specified precision (backscatter and extinction coefficients at selected wavelengths, </a:t>
            </a:r>
            <a:r>
              <a:rPr lang="en-US" dirty="0" err="1" smtClean="0"/>
              <a:t>lidar</a:t>
            </a:r>
            <a:r>
              <a:rPr lang="en-US" dirty="0" smtClean="0"/>
              <a:t> ratio, </a:t>
            </a:r>
            <a:r>
              <a:rPr lang="en-US" dirty="0" err="1" smtClean="0"/>
              <a:t>Ångström</a:t>
            </a:r>
            <a:r>
              <a:rPr lang="en-US" dirty="0" smtClean="0"/>
              <a:t> coefficients), aerosol type (e.g. dust, maritime, fire smoke, urban haze), and microphysical properties (e.g., volume and surface concentrations, size distribution parameters, refractive index).  Observations are planned to be made with sufficient coverage, resolution, and accuracy to establish comprehensive aerosol climatology, to evaluate model performance, to assist and complement space-borne observations, and to provide input to forecast models of "chemical weather".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112</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Figure (above) -</a:t>
            </a:r>
            <a:r>
              <a:rPr lang="en-US" i="0" baseline="0" dirty="0" smtClean="0"/>
              <a:t> </a:t>
            </a:r>
            <a:r>
              <a:rPr lang="en-US" i="0" dirty="0" smtClean="0"/>
              <a:t>the </a:t>
            </a:r>
            <a:r>
              <a:rPr lang="en-US" sz="1200" i="0" kern="1200" dirty="0" smtClean="0">
                <a:solidFill>
                  <a:schemeClr val="tx1"/>
                </a:solidFill>
                <a:latin typeface="+mn-lt"/>
                <a:ea typeface="+mn-ea"/>
                <a:cs typeface="+mn-cs"/>
              </a:rPr>
              <a:t>ash</a:t>
            </a:r>
            <a:r>
              <a:rPr lang="en-US" i="0" dirty="0" smtClean="0"/>
              <a:t> layers above </a:t>
            </a:r>
            <a:r>
              <a:rPr lang="en-US" i="0" dirty="0" err="1" smtClean="0"/>
              <a:t>Paliseau</a:t>
            </a:r>
            <a:r>
              <a:rPr lang="en-US" i="0" dirty="0" smtClean="0"/>
              <a:t> France the next day (on April17) showing descending layers from 3 to 2km and a more diffuse layer of dust up to 7km.  The features at 9-10km are cirrus clouds.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113</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Strengths</a:t>
            </a:r>
            <a:r>
              <a:rPr lang="en-US" baseline="0" dirty="0" smtClean="0"/>
              <a:t> and weaknesses.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IR Weaknesses:  Observed temperature can be misleading - </a:t>
            </a:r>
            <a:r>
              <a:rPr lang="en-US" sz="1200" kern="1200" dirty="0" smtClean="0">
                <a:solidFill>
                  <a:schemeClr val="tx1"/>
                </a:solidFill>
                <a:latin typeface="+mn-lt"/>
                <a:ea typeface="+mn-ea"/>
                <a:cs typeface="+mn-cs"/>
              </a:rPr>
              <a:t>Has to do with the same problem</a:t>
            </a:r>
            <a:r>
              <a:rPr lang="en-US" sz="1200" kern="1200" baseline="0" dirty="0" smtClean="0">
                <a:solidFill>
                  <a:schemeClr val="tx1"/>
                </a:solidFill>
                <a:latin typeface="+mn-lt"/>
                <a:ea typeface="+mn-ea"/>
                <a:cs typeface="+mn-cs"/>
              </a:rPr>
              <a:t> as that with which you have in the </a:t>
            </a:r>
            <a:r>
              <a:rPr lang="en-US" sz="1200" kern="1200" dirty="0" smtClean="0">
                <a:solidFill>
                  <a:schemeClr val="tx1"/>
                </a:solidFill>
                <a:latin typeface="+mn-lt"/>
                <a:ea typeface="+mn-ea"/>
                <a:cs typeface="+mn-cs"/>
              </a:rPr>
              <a:t>detection of (optically) thin clouds.  </a:t>
            </a:r>
            <a:r>
              <a:rPr lang="en-US" dirty="0" smtClean="0"/>
              <a:t>Thin clouds may have warmer brightness temperatures than the actual physical temperature of the clouds. This effect occurs because the satellite is "seeing through" the thin clouds to warmer clouds or to the warmer surface below.  (Thus, a thin clouds tend to have calculated  heights that are “too low,” because the temperature matching technique (algorithm) matches them with a temperature that is higher (lower height) than the physical cloud temperature.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114</a:t>
            </a:fld>
            <a:endParaRPr lang="en-US">
              <a:solidFill>
                <a:prstClr val="black"/>
              </a:solidFil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Overall Strengths</a:t>
            </a:r>
            <a:r>
              <a:rPr lang="en-US" baseline="0" dirty="0" smtClean="0"/>
              <a:t> and weaknesses.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115</a:t>
            </a:fld>
            <a:endParaRPr lang="en-US">
              <a:solidFill>
                <a:prstClr val="black"/>
              </a:solidFil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Overall Strengths</a:t>
            </a:r>
            <a:r>
              <a:rPr lang="en-US" baseline="0" dirty="0" smtClean="0"/>
              <a:t> and weaknesses.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116</a:t>
            </a:fld>
            <a:endParaRPr lang="en-US">
              <a:solidFill>
                <a:prstClr val="black"/>
              </a:solidFil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eaLnBrk="1" hangingPunct="1"/>
            <a:r>
              <a:rPr lang="en-US" sz="2800" dirty="0" smtClean="0">
                <a:solidFill>
                  <a:schemeClr val="bg1"/>
                </a:solidFill>
              </a:rPr>
              <a:t>Ambiguity  in atmospheric data due to the regional conditions of the Earth’s surface below – i.e.</a:t>
            </a:r>
            <a:r>
              <a:rPr lang="en-US" sz="2800" baseline="0" dirty="0" smtClean="0">
                <a:solidFill>
                  <a:schemeClr val="bg1"/>
                </a:solidFill>
              </a:rPr>
              <a:t> very hard to tell differences between the two levels…low contrast, similar apparent temperatures, etc. </a:t>
            </a:r>
            <a:endParaRPr lang="en-US" sz="2800" dirty="0" smtClean="0">
              <a:solidFill>
                <a:schemeClr val="bg1"/>
              </a:solidFill>
            </a:endParaRP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117</a:t>
            </a:fld>
            <a:endParaRPr lang="en-US">
              <a:solidFill>
                <a:prstClr val="black"/>
              </a:solidFil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Above:  Puff model run valid</a:t>
            </a:r>
            <a:r>
              <a:rPr lang="en-US" baseline="0" dirty="0" smtClean="0"/>
              <a:t> for May 5, 2010 08Z</a:t>
            </a:r>
          </a:p>
          <a:p>
            <a:endParaRPr lang="en-US" baseline="0" dirty="0" smtClean="0"/>
          </a:p>
          <a:p>
            <a:r>
              <a:rPr lang="en-US" baseline="0" dirty="0" err="1" smtClean="0"/>
              <a:t>WebPuff</a:t>
            </a:r>
            <a:r>
              <a:rPr lang="en-US" baseline="0" dirty="0" smtClean="0"/>
              <a:t> Version 2.2 – Run at University of Alaska.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118</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dirty="0"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are also two other North American models used to predict ash movement – the HYSPLIT and the CANERM, or Canadian Emergency Response Model.  </a:t>
            </a:r>
          </a:p>
          <a:p>
            <a:endParaRPr lang="en-US" dirty="0"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solidFill>
                  <a:prstClr val="black"/>
                </a:solidFill>
              </a:rPr>
              <a:pPr/>
              <a:t>119</a:t>
            </a:fld>
            <a:endParaRPr lang="en-US" smtClean="0">
              <a:solidFill>
                <a:prstClr val="black"/>
              </a:solidFil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Puff simulates the transport, dispersion and sedimentation of volcanic ash. It requires horizontal wind field data as a function of height on a regular grid covering the area of interest. Puff output includes the location (in 3 dimensions), size, and age-since-eruption of representative ash particles. It can also produce gridded data of relative and absolute ash concentration in the air and on the ground. Puff is a fast and efficient research and</a:t>
            </a:r>
          </a:p>
          <a:p>
            <a:r>
              <a:rPr lang="en-US" sz="1200" kern="1200" baseline="0" dirty="0" smtClean="0">
                <a:solidFill>
                  <a:schemeClr val="tx1"/>
                </a:solidFill>
                <a:latin typeface="+mn-lt"/>
                <a:ea typeface="+mn-ea"/>
                <a:cs typeface="+mn-cs"/>
              </a:rPr>
              <a:t>operational tool for predicting the trajectories of ash particles, and is considered an essential tool for hazard assessment.</a:t>
            </a:r>
            <a:endParaRPr lang="en-US" dirty="0" smtClean="0"/>
          </a:p>
          <a:p>
            <a:endParaRPr lang="en-US" dirty="0" smtClean="0"/>
          </a:p>
          <a:p>
            <a:r>
              <a:rPr lang="en-US" dirty="0" smtClean="0"/>
              <a:t>As an aid to monitoring techniques, the PUFF ash tracking model has been developed for predicting ash movement. These forecasts provide information on the location and extent of the ash cloud when observations are not available. Results are also used to alert concerned parties in near-real time of potential ash cloud location usually, in less than an hour after an eruption. </a:t>
            </a:r>
          </a:p>
          <a:p>
            <a:endParaRPr lang="en-US" dirty="0" smtClean="0"/>
          </a:p>
          <a:p>
            <a:r>
              <a:rPr lang="en-US" dirty="0" smtClean="0"/>
              <a:t>The PUFF model is mainly concerned with the tracking of "young" eruption clouds. Young clouds are defined here as less than 48-60 hours old. These are especially dangerous to aircraft since concentrations are highest during this period. The North Pacific region includes some of the heaviest air traffic in the world, mostly in the form of cargo flights. Young eruption clouds offer great potential for loss of life, equipment, productivity and commerce during an eruption. </a:t>
            </a:r>
          </a:p>
          <a:p>
            <a:endParaRPr lang="en-US" b="1" dirty="0" smtClean="0">
              <a:latin typeface="Times" pitchFamily="18" charset="0"/>
            </a:endParaRPr>
          </a:p>
          <a:p>
            <a:r>
              <a:rPr lang="en-US" b="1" dirty="0" err="1" smtClean="0">
                <a:latin typeface="Times" pitchFamily="18" charset="0"/>
              </a:rPr>
              <a:t>Lagrangian</a:t>
            </a:r>
            <a:r>
              <a:rPr lang="en-US" dirty="0" smtClean="0">
                <a:latin typeface="Times" pitchFamily="18" charset="0"/>
              </a:rPr>
              <a:t>: Describe changes which occur as you follow a fluid particle along its trajectory.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latin typeface="Times" pitchFamily="18" charset="0"/>
              </a:rPr>
              <a:t>Eulerian</a:t>
            </a:r>
            <a:r>
              <a:rPr lang="en-US" dirty="0" smtClean="0">
                <a:latin typeface="Times" pitchFamily="18" charset="0"/>
              </a:rPr>
              <a:t>: Describe changes as they occur at a fixed point in the “fluid.” </a:t>
            </a:r>
          </a:p>
          <a:p>
            <a:endParaRPr lang="en-US" dirty="0" smtClean="0">
              <a:latin typeface="Times" pitchFamily="18" charset="0"/>
            </a:endParaRPr>
          </a:p>
          <a:p>
            <a:r>
              <a:rPr lang="en-US" dirty="0" smtClean="0">
                <a:latin typeface="Times" pitchFamily="18" charset="0"/>
              </a:rPr>
              <a:t>More info (Than</a:t>
            </a:r>
            <a:r>
              <a:rPr lang="en-US" baseline="0" dirty="0" smtClean="0">
                <a:latin typeface="Times" pitchFamily="18" charset="0"/>
              </a:rPr>
              <a:t> you probably need)</a:t>
            </a:r>
            <a:r>
              <a:rPr lang="en-US" dirty="0" smtClean="0">
                <a:latin typeface="Times" pitchFamily="18" charset="0"/>
              </a:rPr>
              <a:t>:  </a:t>
            </a:r>
            <a:r>
              <a:rPr lang="en-US" dirty="0" smtClean="0"/>
              <a:t>PUFF is a dynamic pollutant tracer model developed to simulate the behavior of young ash clouds. For emergency-response applications, it requires near real-time forecast wind data to predict the movement of the ash cloud. The model is based on the three-dimensional </a:t>
            </a:r>
            <a:r>
              <a:rPr lang="en-US" dirty="0" err="1" smtClean="0"/>
              <a:t>Lagrangian</a:t>
            </a:r>
            <a:r>
              <a:rPr lang="en-US" dirty="0" smtClean="0"/>
              <a:t> formulation of pollutant dispersion. PUFF initializes a collection of discrete ash particles representing a sample of the eruption cloud and calculates transport, turbulent dispersion and fallout for each particle. </a:t>
            </a:r>
          </a:p>
          <a:p>
            <a:r>
              <a:rPr lang="en-US" dirty="0" smtClean="0"/>
              <a:t>In </a:t>
            </a:r>
            <a:r>
              <a:rPr lang="en-US" dirty="0" err="1" smtClean="0"/>
              <a:t>Lagrangian</a:t>
            </a:r>
            <a:r>
              <a:rPr lang="en-US" dirty="0" smtClean="0"/>
              <a:t> form, given a time step </a:t>
            </a:r>
            <a:r>
              <a:rPr lang="en-US" b="1" dirty="0" err="1" smtClean="0"/>
              <a:t>D</a:t>
            </a:r>
            <a:r>
              <a:rPr lang="en-US" b="1" i="1" dirty="0" err="1" smtClean="0"/>
              <a:t>t</a:t>
            </a:r>
            <a:r>
              <a:rPr lang="en-US" dirty="0" smtClean="0"/>
              <a:t>, the position vector for each particle is updated from time </a:t>
            </a:r>
            <a:r>
              <a:rPr lang="en-US" b="1" i="1" dirty="0" smtClean="0"/>
              <a:t>t</a:t>
            </a:r>
            <a:r>
              <a:rPr lang="en-US" dirty="0" smtClean="0"/>
              <a:t> to time </a:t>
            </a:r>
            <a:r>
              <a:rPr lang="en-US" b="1" i="1" dirty="0" smtClean="0"/>
              <a:t>t + </a:t>
            </a:r>
            <a:r>
              <a:rPr lang="en-US" b="1" dirty="0" err="1" smtClean="0"/>
              <a:t>D</a:t>
            </a:r>
            <a:r>
              <a:rPr lang="en-US" b="1" i="1" dirty="0" err="1" smtClean="0"/>
              <a:t>t</a:t>
            </a:r>
            <a:r>
              <a:rPr lang="en-US" dirty="0" smtClean="0"/>
              <a:t> by the equation:</a:t>
            </a:r>
          </a:p>
          <a:p>
            <a:r>
              <a:rPr lang="en-US" dirty="0" smtClean="0"/>
              <a:t> </a:t>
            </a:r>
          </a:p>
          <a:p>
            <a:r>
              <a:rPr lang="en-US" b="1" i="1" dirty="0" err="1" smtClean="0"/>
              <a:t>R</a:t>
            </a:r>
            <a:r>
              <a:rPr lang="en-US" b="1" i="1" baseline="-25000" dirty="0" err="1" smtClean="0"/>
              <a:t>i</a:t>
            </a:r>
            <a:r>
              <a:rPr lang="en-US" b="1" i="1" dirty="0" smtClean="0"/>
              <a:t>(t + </a:t>
            </a:r>
            <a:r>
              <a:rPr lang="en-US" b="1" i="1" dirty="0" err="1" smtClean="0"/>
              <a:t>Dt</a:t>
            </a:r>
            <a:r>
              <a:rPr lang="en-US" b="1" i="1" dirty="0" smtClean="0"/>
              <a:t>) = </a:t>
            </a:r>
            <a:r>
              <a:rPr lang="en-US" b="1" i="1" dirty="0" err="1" smtClean="0"/>
              <a:t>R</a:t>
            </a:r>
            <a:r>
              <a:rPr lang="en-US" b="1" i="1" baseline="-25000" dirty="0" err="1" smtClean="0"/>
              <a:t>i</a:t>
            </a:r>
            <a:r>
              <a:rPr lang="en-US" b="1" i="1" dirty="0" smtClean="0"/>
              <a:t>(t) + W(t)</a:t>
            </a:r>
            <a:r>
              <a:rPr lang="en-US" b="1" i="1" dirty="0" err="1" smtClean="0"/>
              <a:t>Dt</a:t>
            </a:r>
            <a:r>
              <a:rPr lang="en-US" b="1" i="1" dirty="0" smtClean="0"/>
              <a:t> + Z(t)</a:t>
            </a:r>
            <a:r>
              <a:rPr lang="en-US" b="1" i="1" dirty="0" err="1" smtClean="0"/>
              <a:t>Dt</a:t>
            </a:r>
            <a:r>
              <a:rPr lang="en-US" b="1" i="1" dirty="0" smtClean="0"/>
              <a:t> + S</a:t>
            </a:r>
            <a:r>
              <a:rPr lang="en-US" b="1" i="1" baseline="-25000" dirty="0" smtClean="0"/>
              <a:t>i</a:t>
            </a:r>
            <a:r>
              <a:rPr lang="en-US" b="1" i="1" dirty="0" smtClean="0"/>
              <a:t>(t)</a:t>
            </a:r>
            <a:r>
              <a:rPr lang="en-US" b="1" i="1" dirty="0" err="1" smtClean="0"/>
              <a:t>Dt</a:t>
            </a:r>
            <a:r>
              <a:rPr lang="en-US" b="1" i="1" dirty="0" smtClean="0"/>
              <a:t> </a:t>
            </a:r>
            <a:r>
              <a:rPr lang="en-US" dirty="0" smtClean="0"/>
              <a:t>          </a:t>
            </a:r>
          </a:p>
          <a:p>
            <a:endParaRPr lang="en-US" dirty="0" smtClean="0"/>
          </a:p>
          <a:p>
            <a:r>
              <a:rPr lang="en-US" dirty="0" smtClean="0"/>
              <a:t>(1) where </a:t>
            </a:r>
            <a:r>
              <a:rPr lang="en-US" b="1" i="1" dirty="0" err="1" smtClean="0"/>
              <a:t>R</a:t>
            </a:r>
            <a:r>
              <a:rPr lang="en-US" b="1" i="1" baseline="-25000" dirty="0" err="1" smtClean="0"/>
              <a:t>i</a:t>
            </a:r>
            <a:r>
              <a:rPr lang="en-US" dirty="0" smtClean="0"/>
              <a:t> is the position vector of the </a:t>
            </a:r>
            <a:r>
              <a:rPr lang="en-US" b="1" i="1" dirty="0" err="1" smtClean="0"/>
              <a:t>i</a:t>
            </a:r>
            <a:r>
              <a:rPr lang="en-US" b="1" i="1" baseline="30000" dirty="0" err="1" smtClean="0"/>
              <a:t>th</a:t>
            </a:r>
            <a:r>
              <a:rPr lang="en-US" dirty="0" smtClean="0"/>
              <a:t> ash particle at time </a:t>
            </a:r>
            <a:r>
              <a:rPr lang="en-US" b="1" i="1" dirty="0" smtClean="0"/>
              <a:t>t</a:t>
            </a:r>
            <a:r>
              <a:rPr lang="en-US" dirty="0" smtClean="0"/>
              <a:t>, </a:t>
            </a:r>
            <a:r>
              <a:rPr lang="en-US" b="1" i="1" dirty="0" smtClean="0"/>
              <a:t>W</a:t>
            </a:r>
            <a:r>
              <a:rPr lang="en-US" dirty="0" smtClean="0"/>
              <a:t> is the local wind velocity, </a:t>
            </a:r>
            <a:r>
              <a:rPr lang="en-US" b="1" i="1" dirty="0" smtClean="0"/>
              <a:t>Z</a:t>
            </a:r>
            <a:r>
              <a:rPr lang="en-US" dirty="0" smtClean="0"/>
              <a:t> is a vector representing turbulent dispersion and </a:t>
            </a:r>
            <a:r>
              <a:rPr lang="en-US" b="1" i="1" dirty="0" smtClean="0"/>
              <a:t>S</a:t>
            </a:r>
            <a:r>
              <a:rPr lang="en-US" b="1" i="1" baseline="-25000" dirty="0" smtClean="0"/>
              <a:t>i</a:t>
            </a:r>
            <a:r>
              <a:rPr lang="en-US" dirty="0" smtClean="0"/>
              <a:t> is the terminal gravitational fallout vector, dependent on the </a:t>
            </a:r>
            <a:r>
              <a:rPr lang="en-US" b="1" i="1" dirty="0" err="1" smtClean="0"/>
              <a:t>i</a:t>
            </a:r>
            <a:r>
              <a:rPr lang="en-US" b="1" i="1" baseline="30000" dirty="0" err="1" smtClean="0"/>
              <a:t>th</a:t>
            </a:r>
            <a:r>
              <a:rPr lang="en-US" dirty="0" smtClean="0"/>
              <a:t> particle's size. The particles are driven by </a:t>
            </a:r>
            <a:r>
              <a:rPr lang="en-US" dirty="0" err="1" smtClean="0"/>
              <a:t>subsampling</a:t>
            </a:r>
            <a:r>
              <a:rPr lang="en-US" dirty="0" smtClean="0"/>
              <a:t> wind from a four-dimensional </a:t>
            </a:r>
            <a:r>
              <a:rPr lang="en-US" dirty="0" err="1" smtClean="0"/>
              <a:t>mesoscale</a:t>
            </a:r>
            <a:r>
              <a:rPr lang="en-US" dirty="0" smtClean="0"/>
              <a:t> model at a particle's position and calculating its next position according to the above formulation. </a:t>
            </a:r>
          </a:p>
          <a:p>
            <a:r>
              <a:rPr lang="en-US" dirty="0" err="1" smtClean="0"/>
              <a:t>Lagrangian</a:t>
            </a:r>
            <a:r>
              <a:rPr lang="en-US" dirty="0" smtClean="0"/>
              <a:t> random walk formulations have been used successfully in a variety of numerical applications. </a:t>
            </a:r>
            <a:r>
              <a:rPr lang="en-US" dirty="0" err="1" smtClean="0"/>
              <a:t>Subsampling</a:t>
            </a:r>
            <a:r>
              <a:rPr lang="en-US" dirty="0" smtClean="0"/>
              <a:t> wind data in a </a:t>
            </a:r>
            <a:r>
              <a:rPr lang="en-US" dirty="0" err="1" smtClean="0"/>
              <a:t>Lagrangian</a:t>
            </a:r>
            <a:r>
              <a:rPr lang="en-US" dirty="0" smtClean="0"/>
              <a:t> formulation as in the PUFF model allows a higher resolution for tracking ash clouds during the first critical few hours. The </a:t>
            </a:r>
            <a:r>
              <a:rPr lang="en-US" dirty="0" err="1" smtClean="0"/>
              <a:t>Lagrangian</a:t>
            </a:r>
            <a:r>
              <a:rPr lang="en-US" dirty="0" smtClean="0"/>
              <a:t> method also requires no estimate of the mass distribution of the cloud which would not be available in real-time during an eruption. </a:t>
            </a:r>
          </a:p>
          <a:p>
            <a:endParaRPr lang="en-US" dirty="0" smtClean="0"/>
          </a:p>
          <a:p>
            <a:r>
              <a:rPr lang="en-US" dirty="0" smtClean="0"/>
              <a:t>For more on the PUFF model:  http://pafc.arh.noaa.gov/puff/jvgr/puffpaper.html </a:t>
            </a:r>
          </a:p>
          <a:p>
            <a:endParaRPr lang="en-US" dirty="0" smtClean="0"/>
          </a:p>
          <a:p>
            <a:endParaRPr lang="en-US" dirty="0"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solidFill>
                  <a:prstClr val="black"/>
                </a:solidFill>
              </a:rPr>
              <a:pPr/>
              <a:t>120</a:t>
            </a:fld>
            <a:endParaRPr lang="en-US" smtClean="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Definitions:</a:t>
            </a:r>
          </a:p>
          <a:p>
            <a:r>
              <a:rPr lang="en-US" dirty="0" smtClean="0"/>
              <a:t>Info from “</a:t>
            </a:r>
            <a:r>
              <a:rPr lang="en-US" i="1" dirty="0" smtClean="0"/>
              <a:t>Volcanoes</a:t>
            </a:r>
            <a:r>
              <a:rPr lang="en-US" dirty="0" smtClean="0"/>
              <a:t>” by Peter Francis and Clive Oppenheimer</a:t>
            </a:r>
          </a:p>
          <a:p>
            <a:endParaRPr lang="en-US" dirty="0" smtClean="0"/>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Chaiten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12</a:t>
            </a:fld>
            <a:endParaRPr lang="en-US">
              <a:solidFill>
                <a:prstClr val="black"/>
              </a:solidFil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dirty="0" smtClean="0">
                <a:solidFill>
                  <a:schemeClr val="bg1"/>
                </a:solidFill>
                <a:latin typeface="Times" pitchFamily="18" charset="0"/>
              </a:rPr>
              <a:t>**Put loop for PUFF model of hypothetical Eruption*** - Above – Hypothetical</a:t>
            </a:r>
            <a:r>
              <a:rPr lang="en-US" b="1" baseline="0" dirty="0" smtClean="0">
                <a:solidFill>
                  <a:schemeClr val="bg1"/>
                </a:solidFill>
                <a:latin typeface="Times" pitchFamily="18" charset="0"/>
              </a:rPr>
              <a:t> </a:t>
            </a:r>
            <a:r>
              <a:rPr lang="en-US" b="1" baseline="0" dirty="0" err="1" smtClean="0">
                <a:solidFill>
                  <a:schemeClr val="bg1"/>
                </a:solidFill>
                <a:latin typeface="Times" pitchFamily="18" charset="0"/>
              </a:rPr>
              <a:t>Okmok</a:t>
            </a:r>
            <a:r>
              <a:rPr lang="en-US" b="1" baseline="0" dirty="0" smtClean="0">
                <a:solidFill>
                  <a:schemeClr val="bg1"/>
                </a:solidFill>
                <a:latin typeface="Times" pitchFamily="18" charset="0"/>
              </a:rPr>
              <a:t> eruption valid for May 5, 2010 03Z. </a:t>
            </a:r>
            <a:endParaRPr lang="en-US" b="1" dirty="0" smtClean="0">
              <a:solidFill>
                <a:schemeClr val="bg1"/>
              </a:solidFill>
              <a:latin typeface="Times" pitchFamily="18" charset="0"/>
            </a:endParaRPr>
          </a:p>
          <a:p>
            <a:endParaRPr lang="en-US" dirty="0" smtClean="0">
              <a:latin typeface="Times" pitchFamily="18" charset="0"/>
            </a:endParaRPr>
          </a:p>
          <a:p>
            <a:r>
              <a:rPr lang="en-US" dirty="0" smtClean="0">
                <a:latin typeface="Times" pitchFamily="18" charset="0"/>
              </a:rPr>
              <a:t>Generated from </a:t>
            </a:r>
            <a:r>
              <a:rPr lang="en-US" dirty="0" err="1" smtClean="0">
                <a:latin typeface="Times" pitchFamily="18" charset="0"/>
              </a:rPr>
              <a:t>PuffWeb</a:t>
            </a:r>
            <a:r>
              <a:rPr lang="en-US" dirty="0" smtClean="0">
                <a:latin typeface="Times" pitchFamily="18" charset="0"/>
              </a:rPr>
              <a:t>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solidFill>
                  <a:prstClr val="black"/>
                </a:solidFill>
              </a:rPr>
              <a:pPr/>
              <a:t>121</a:t>
            </a:fld>
            <a:endParaRPr lang="en-US" smtClean="0">
              <a:solidFill>
                <a:prstClr val="black"/>
              </a:solidFill>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smtClean="0"/>
          </a:p>
          <a:p>
            <a:pPr>
              <a:defRPr/>
            </a:pPr>
            <a:r>
              <a:rPr lang="en-US" b="1" dirty="0" smtClean="0"/>
              <a:t>***To simulate plume dispersion (additional</a:t>
            </a:r>
            <a:r>
              <a:rPr lang="en-US" b="1" baseline="0" dirty="0" smtClean="0"/>
              <a:t> dispersion models added together) </a:t>
            </a:r>
            <a:r>
              <a:rPr lang="en-US" sz="1200" kern="1200" baseline="0" dirty="0" smtClean="0">
                <a:solidFill>
                  <a:schemeClr val="tx1"/>
                </a:solidFill>
                <a:latin typeface="+mn-lt"/>
                <a:ea typeface="+mn-ea"/>
                <a:cs typeface="+mn-cs"/>
              </a:rPr>
              <a:t>Representation of a Plume using Trajectories</a:t>
            </a:r>
            <a:r>
              <a:rPr lang="en-US" b="1" baseline="0" dirty="0" smtClean="0"/>
              <a:t> </a:t>
            </a:r>
            <a:endParaRPr lang="en-US" b="1" dirty="0" smtClean="0"/>
          </a:p>
          <a:p>
            <a:pPr>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*On January 25, 2005, NOAA NCEP began running HYSPLIT for volcanic ash dispersion modeling.  HYSPLIT</a:t>
            </a:r>
            <a:r>
              <a:rPr lang="en-US" sz="1200" b="1" baseline="0" dirty="0" smtClean="0">
                <a:solidFill>
                  <a:schemeClr val="bg1"/>
                </a:solidFill>
              </a:rPr>
              <a:t> replaced the VAFTAD operationally in 2007</a:t>
            </a:r>
            <a:r>
              <a:rPr lang="en-US" sz="1200" b="1" dirty="0" smtClean="0">
                <a:solidFill>
                  <a:schemeClr val="bg1"/>
                </a:solidFill>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***More,</a:t>
            </a:r>
            <a:r>
              <a:rPr lang="en-US" sz="1200" b="1" baseline="0" dirty="0" smtClean="0">
                <a:solidFill>
                  <a:schemeClr val="bg1"/>
                </a:solidFill>
              </a:rPr>
              <a:t> in depth - </a:t>
            </a:r>
            <a:r>
              <a:rPr lang="en-US" sz="1200" b="1" dirty="0" smtClean="0">
                <a:solidFill>
                  <a:schemeClr val="bg1"/>
                </a:solidFill>
              </a:rPr>
              <a:t>http://www.epa.gov/scram001/9thmodconf/draxler.pdf***</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a:defRPr/>
            </a:pPr>
            <a:endParaRPr lang="en-US" dirty="0" smtClean="0"/>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solidFill>
                  <a:prstClr val="black"/>
                </a:solidFill>
              </a:rPr>
              <a:pPr/>
              <a:t>122</a:t>
            </a:fld>
            <a:endParaRPr lang="en-US" smtClean="0">
              <a:solidFill>
                <a:prstClr val="black"/>
              </a:solidFill>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dirty="0" smtClean="0">
                <a:latin typeface="Times" pitchFamily="18" charset="0"/>
              </a:rPr>
              <a:t>Example of HYSPLIT Trajectory (Ensemble).</a:t>
            </a:r>
          </a:p>
          <a:p>
            <a:endParaRPr lang="en-US" b="1" dirty="0" smtClean="0">
              <a:latin typeface="Times" pitchFamily="18" charset="0"/>
            </a:endParaRPr>
          </a:p>
          <a:p>
            <a:r>
              <a:rPr lang="en-US" dirty="0" smtClean="0"/>
              <a:t>Hypothetical </a:t>
            </a:r>
            <a:r>
              <a:rPr lang="en-US" baseline="0" dirty="0" smtClean="0"/>
              <a:t>HYSPLIT Ensemble Trajectory forecast for the lower 48 – if the Super-volcano were to erupt from Yellowstone (May 5, 2010).   This is a 48 hour </a:t>
            </a:r>
            <a:r>
              <a:rPr lang="en-US" baseline="0" dirty="0" err="1" smtClean="0"/>
              <a:t>forcast</a:t>
            </a:r>
            <a:r>
              <a:rPr lang="en-US" baseline="0" dirty="0" smtClean="0"/>
              <a:t>.</a:t>
            </a:r>
          </a:p>
          <a:p>
            <a:endParaRPr lang="en-US" baseline="0" dirty="0" smtClean="0"/>
          </a:p>
          <a:p>
            <a:r>
              <a:rPr lang="en-US" b="1" dirty="0" smtClean="0"/>
              <a:t>Trajectory Ensemble </a:t>
            </a:r>
            <a:r>
              <a:rPr lang="en-US" dirty="0" smtClean="0"/>
              <a:t>option starts multiple trajectories from the first selected starting location. Each member of the trajectory ensemble is calculated by offsetting the meteorological data by a fixed grid factor. This results in 27 members for all-possible offsets in X,Y, and Z. </a:t>
            </a:r>
          </a:p>
          <a:p>
            <a:endParaRPr lang="en-US" dirty="0" smtClean="0"/>
          </a:p>
          <a:p>
            <a:r>
              <a:rPr lang="en-US" b="1" dirty="0" smtClean="0"/>
              <a:t>Advantage</a:t>
            </a:r>
            <a:r>
              <a:rPr lang="en-US" dirty="0" smtClean="0"/>
              <a:t> to ensemble:  Give a decent approximation of</a:t>
            </a:r>
            <a:r>
              <a:rPr lang="en-US" dirty="0" smtClean="0">
                <a:solidFill>
                  <a:srgbClr val="C00000"/>
                </a:solidFill>
                <a:effectLst>
                  <a:outerShdw blurRad="38100" dist="38100" dir="2700000" algn="tl">
                    <a:srgbClr val="000000">
                      <a:alpha val="43137"/>
                    </a:srgbClr>
                  </a:outerShdw>
                </a:effectLst>
              </a:rPr>
              <a:t> the plume using a group of trajectories. Since a</a:t>
            </a:r>
            <a:r>
              <a:rPr lang="en-US" sz="1200" dirty="0" smtClean="0">
                <a:solidFill>
                  <a:schemeClr val="bg1"/>
                </a:solidFill>
              </a:rPr>
              <a:t> single trajectory cannot properly represent the growth of a pollutant cloud when the </a:t>
            </a:r>
            <a:r>
              <a:rPr lang="en-US" sz="1200" dirty="0" err="1" smtClean="0">
                <a:solidFill>
                  <a:schemeClr val="bg1"/>
                </a:solidFill>
              </a:rPr>
              <a:t>windfield</a:t>
            </a:r>
            <a:r>
              <a:rPr lang="en-US" sz="1200" dirty="0" smtClean="0">
                <a:solidFill>
                  <a:schemeClr val="bg1"/>
                </a:solidFill>
              </a:rPr>
              <a:t> varies in space and height, this simulation is, instead, conducted using many volcanic ash particles (separate</a:t>
            </a:r>
            <a:r>
              <a:rPr lang="en-US" sz="1200" baseline="0" dirty="0" smtClean="0">
                <a:solidFill>
                  <a:schemeClr val="bg1"/>
                </a:solidFill>
              </a:rPr>
              <a:t> trajectories)</a:t>
            </a:r>
            <a:r>
              <a:rPr lang="en-US" sz="1200" dirty="0" smtClean="0">
                <a:solidFill>
                  <a:schemeClr val="bg1"/>
                </a:solidFill>
              </a:rPr>
              <a:t>.  </a:t>
            </a:r>
          </a:p>
          <a:p>
            <a:endParaRPr lang="en-US" dirty="0" smtClean="0"/>
          </a:p>
          <a:p>
            <a:r>
              <a:rPr lang="en-US" dirty="0" smtClean="0"/>
              <a:t>Model run above was run using the WRF 12km run initialized on</a:t>
            </a:r>
            <a:r>
              <a:rPr lang="en-US" baseline="0" dirty="0" smtClean="0"/>
              <a:t> May 5, 2010@12Z.</a:t>
            </a:r>
          </a:p>
          <a:p>
            <a:endParaRPr lang="en-US" dirty="0" smtClean="0"/>
          </a:p>
          <a:p>
            <a:endParaRPr lang="en-US" b="1" dirty="0" smtClean="0">
              <a:latin typeface="Times" pitchFamily="18" charset="0"/>
            </a:endParaRP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solidFill>
                  <a:prstClr val="black"/>
                </a:solidFill>
              </a:rPr>
              <a:pPr/>
              <a:t>123</a:t>
            </a:fld>
            <a:endParaRPr lang="en-US" smtClean="0">
              <a:solidFill>
                <a:prstClr val="black"/>
              </a:solidFill>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dirty="0" smtClean="0">
                <a:latin typeface="Times" pitchFamily="18" charset="0"/>
              </a:rPr>
              <a:t>Examples of HYSPLIT Layer Dispersion Forecast</a:t>
            </a:r>
            <a:r>
              <a:rPr lang="en-US" b="1" baseline="0" dirty="0" smtClean="0">
                <a:latin typeface="Times" pitchFamily="18" charset="0"/>
              </a:rPr>
              <a:t> 18</a:t>
            </a:r>
            <a:r>
              <a:rPr lang="en-US" b="1" dirty="0" smtClean="0">
                <a:latin typeface="Times" pitchFamily="18" charset="0"/>
              </a:rPr>
              <a:t>Z April 26, 2010 through 12Z April 27.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Read across from left to right.</a:t>
            </a:r>
          </a:p>
          <a:p>
            <a:endParaRPr lang="en-US" b="1" dirty="0"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solidFill>
                  <a:prstClr val="black"/>
                </a:solidFill>
              </a:rPr>
              <a:pPr/>
              <a:t>124</a:t>
            </a:fld>
            <a:endParaRPr lang="en-US" smtClean="0">
              <a:solidFill>
                <a:prstClr val="black"/>
              </a:solidFill>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dirty="0" smtClean="0">
                <a:latin typeface="Times" pitchFamily="18" charset="0"/>
              </a:rPr>
              <a:t>Examples of HYSPLIT Layer Dispersion Forecast</a:t>
            </a:r>
            <a:r>
              <a:rPr lang="en-US" b="1" baseline="0" dirty="0" smtClean="0">
                <a:latin typeface="Times" pitchFamily="18" charset="0"/>
              </a:rPr>
              <a:t> 18</a:t>
            </a:r>
            <a:r>
              <a:rPr lang="en-US" b="1" dirty="0" smtClean="0">
                <a:latin typeface="Times" pitchFamily="18" charset="0"/>
              </a:rPr>
              <a:t>Z April 27, 2010 through 12Z April 28.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Read across from left to right.</a:t>
            </a:r>
          </a:p>
          <a:p>
            <a:endParaRPr lang="en-US" b="1" dirty="0"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solidFill>
                  <a:prstClr val="black"/>
                </a:solidFill>
              </a:rPr>
              <a:pPr/>
              <a:t>125</a:t>
            </a:fld>
            <a:endParaRPr lang="en-US" smtClean="0">
              <a:solidFill>
                <a:prstClr val="black"/>
              </a:solidFill>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dirty="0" smtClean="0">
                <a:latin typeface="Times" pitchFamily="18" charset="0"/>
              </a:rPr>
              <a:t>Examples of HYSPLIT Mass Dispersion Forecast valid for 00Z April</a:t>
            </a:r>
            <a:r>
              <a:rPr lang="en-US" b="1" baseline="0" dirty="0" smtClean="0">
                <a:latin typeface="Times" pitchFamily="18" charset="0"/>
              </a:rPr>
              <a:t> 26</a:t>
            </a:r>
            <a:r>
              <a:rPr lang="en-US" b="1" dirty="0" smtClean="0">
                <a:latin typeface="Times" pitchFamily="18" charset="0"/>
              </a:rPr>
              <a:t>, 2010 to 12Z April 27, 2010.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**Will Include rest of images for animation over the time</a:t>
            </a:r>
            <a:r>
              <a:rPr lang="en-US" b="1" baseline="0" dirty="0" smtClean="0">
                <a:latin typeface="Times" pitchFamily="18" charset="0"/>
              </a:rPr>
              <a:t> period**</a:t>
            </a:r>
            <a:endParaRPr lang="en-US" b="1" dirty="0" smtClean="0">
              <a:latin typeface="Times" pitchFamily="18" charset="0"/>
            </a:endParaRP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solidFill>
                  <a:prstClr val="black"/>
                </a:solidFill>
              </a:rPr>
              <a:pPr/>
              <a:t>126</a:t>
            </a:fld>
            <a:endParaRPr lang="en-US" smtClean="0">
              <a:solidFill>
                <a:prstClr val="black"/>
              </a:solidFill>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dirty="0" smtClean="0">
                <a:latin typeface="Times" pitchFamily="18" charset="0"/>
              </a:rPr>
              <a:t>Examples of HYSPLIT Particle Dispersion Forecast valid for 00Z April</a:t>
            </a:r>
            <a:r>
              <a:rPr lang="en-US" b="1" baseline="0" dirty="0" smtClean="0">
                <a:latin typeface="Times" pitchFamily="18" charset="0"/>
              </a:rPr>
              <a:t> 26</a:t>
            </a:r>
            <a:r>
              <a:rPr lang="en-US" b="1" dirty="0" smtClean="0">
                <a:latin typeface="Times" pitchFamily="18" charset="0"/>
              </a:rPr>
              <a:t>, 2010 to 12Z April 27, 2010.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1" dirty="0" smtClean="0">
              <a:latin typeface="Times" pitchFamily="18" charset="0"/>
            </a:endParaRPr>
          </a:p>
          <a:p>
            <a:endParaRPr lang="en-US" b="1" dirty="0" smtClean="0">
              <a:latin typeface="Times" pitchFamily="18" charset="0"/>
            </a:endParaRPr>
          </a:p>
          <a:p>
            <a:r>
              <a:rPr lang="en-US" b="1" dirty="0" smtClean="0">
                <a:latin typeface="Times" pitchFamily="18" charset="0"/>
              </a:rPr>
              <a:t>**Will Include rest of images for animation over the time</a:t>
            </a:r>
            <a:r>
              <a:rPr lang="en-US" b="1" baseline="0" dirty="0" smtClean="0">
                <a:latin typeface="Times" pitchFamily="18" charset="0"/>
              </a:rPr>
              <a:t> period**</a:t>
            </a:r>
            <a:endParaRPr lang="en-US" b="1" dirty="0" smtClean="0">
              <a:latin typeface="Times" pitchFamily="18" charset="0"/>
            </a:endParaRP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solidFill>
                  <a:prstClr val="black"/>
                </a:solidFill>
              </a:rPr>
              <a:pPr/>
              <a:t>127</a:t>
            </a:fld>
            <a:endParaRPr lang="en-US" smtClean="0">
              <a:solidFill>
                <a:prstClr val="black"/>
              </a:solidFill>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dirty="0" smtClean="0">
                <a:latin typeface="Times" pitchFamily="18" charset="0"/>
              </a:rPr>
              <a:t>The CANERM  - Above</a:t>
            </a:r>
            <a:r>
              <a:rPr lang="en-US" dirty="0" smtClean="0"/>
              <a:t> is an example of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run for possible effect to </a:t>
            </a:r>
            <a:r>
              <a:rPr lang="en-US" baseline="0" dirty="0" smtClean="0"/>
              <a:t>Europe April 26-27, 2010</a:t>
            </a:r>
            <a:r>
              <a:rPr lang="en-US" dirty="0" smtClean="0">
                <a:latin typeface="Times" pitchFamily="18" charset="0"/>
              </a:rPr>
              <a:t>.  </a:t>
            </a:r>
          </a:p>
          <a:p>
            <a:endParaRPr lang="en-US" dirty="0" smtClean="0">
              <a:latin typeface="Times" pitchFamily="18" charset="0"/>
            </a:endParaRPr>
          </a:p>
          <a:p>
            <a:r>
              <a:rPr lang="en-US" dirty="0" smtClean="0"/>
              <a:t>The Canadian Emergency Response Model</a:t>
            </a:r>
            <a:r>
              <a:rPr lang="en-US" b="0" u="none" dirty="0" smtClean="0"/>
              <a:t> </a:t>
            </a:r>
            <a:r>
              <a:rPr lang="en-US" dirty="0" smtClean="0"/>
              <a:t>(CANERM) is a 3-dimensional numerical transport and dispersion model that calculates advection and diffusion, but also simulates wet and dry depositional processes. CANERM was initially designed to model the transport of radioactive contaminants in the atmosphere. However, it has been adapted for volcanic ash and is now used as an emergency forecast tool for predicting the movement of volcanic ash clouds that may threaten Canadian air space.</a:t>
            </a:r>
          </a:p>
          <a:p>
            <a:endParaRPr lang="en-US" dirty="0" smtClean="0">
              <a:latin typeface="Times" pitchFamily="18" charset="0"/>
            </a:endParaRPr>
          </a:p>
          <a:p>
            <a:r>
              <a:rPr lang="en-US" dirty="0" smtClean="0"/>
              <a:t>CANERM is a fully operational model at the </a:t>
            </a:r>
            <a:r>
              <a:rPr lang="en-US" dirty="0" smtClean="0">
                <a:hlinkClick r:id="rId3"/>
              </a:rPr>
              <a:t>Montreal Volcanic Ash Advisory Center</a:t>
            </a:r>
            <a:r>
              <a:rPr lang="en-US" dirty="0" smtClean="0"/>
              <a:t> (VAAC) which operates as part of the </a:t>
            </a:r>
            <a:r>
              <a:rPr lang="en-US" dirty="0" smtClean="0">
                <a:hlinkClick r:id="rId4"/>
              </a:rPr>
              <a:t>Canadian Meteorological Center</a:t>
            </a:r>
            <a:r>
              <a:rPr lang="en-US" dirty="0" smtClean="0"/>
              <a:t> (CMC). Daily forecasts are produced for active or potentially active volcanoes and are ready to be administered to proper aviation weather forecasting authorities if needed. The model can also be executed by the on-duty meteorologist at the CMC on a 24-hour basis. A simulation can be produced for any volcano in the world. </a:t>
            </a:r>
            <a:endParaRPr lang="en-US" dirty="0" smtClean="0">
              <a:latin typeface="Times" pitchFamily="18" charset="0"/>
            </a:endParaRPr>
          </a:p>
          <a:p>
            <a:endParaRPr lang="en-US" dirty="0" smtClean="0">
              <a:latin typeface="Times" pitchFamily="18" charset="0"/>
            </a:endParaRP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solidFill>
                  <a:prstClr val="black"/>
                </a:solidFill>
              </a:rPr>
              <a:pPr/>
              <a:t>128</a:t>
            </a:fld>
            <a:endParaRPr lang="en-US" smtClean="0">
              <a:solidFill>
                <a:prstClr val="black"/>
              </a:solidFill>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Hysplit</a:t>
            </a:r>
            <a:r>
              <a:rPr lang="en-US" dirty="0" smtClean="0"/>
              <a:t> model run – Starting</a:t>
            </a:r>
            <a:r>
              <a:rPr lang="en-US" baseline="0" dirty="0" smtClean="0"/>
              <a:t> April 26, 2010 00Z and run to April 27, 2010 12Z (36hrs) for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 for same time period</a:t>
            </a:r>
            <a:r>
              <a:rPr lang="en-US" sz="1200" kern="1200" baseline="0" dirty="0" smtClean="0">
                <a:solidFill>
                  <a:schemeClr val="tx1"/>
                </a:solidFill>
                <a:latin typeface="+mn-lt"/>
                <a:ea typeface="+mn-ea"/>
                <a:cs typeface="+mn-cs"/>
              </a:rPr>
              <a:t> as CANERM.</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129</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t>Use if extra time…or with recorded audio version…otherwise skip to slide 110.</a:t>
            </a:r>
          </a:p>
          <a:p>
            <a:endParaRPr lang="en-US" b="1" dirty="0" smtClean="0"/>
          </a:p>
          <a:p>
            <a:r>
              <a:rPr lang="en-US" b="1" dirty="0" smtClean="0"/>
              <a:t>May</a:t>
            </a:r>
            <a:r>
              <a:rPr lang="en-US" b="1" baseline="0" dirty="0" smtClean="0"/>
              <a:t> 7</a:t>
            </a:r>
            <a:r>
              <a:rPr lang="en-US" b="1" baseline="30000" dirty="0" smtClean="0"/>
              <a:t>th</a:t>
            </a:r>
            <a:r>
              <a:rPr lang="en-US" b="1" baseline="0" dirty="0" smtClean="0"/>
              <a:t> Visible (</a:t>
            </a:r>
            <a:r>
              <a:rPr lang="en-US" b="1" baseline="0" dirty="0" err="1" smtClean="0"/>
              <a:t>Meteosat</a:t>
            </a:r>
            <a:r>
              <a:rPr lang="en-US" b="1" baseline="0" dirty="0" smtClean="0"/>
              <a:t> 9)</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err="1" smtClean="0"/>
              <a:t>Phreatic</a:t>
            </a:r>
            <a:r>
              <a:rPr lang="en-US" b="1" dirty="0" smtClean="0"/>
              <a:t> eruption (explosion): </a:t>
            </a:r>
            <a:r>
              <a:rPr lang="en-US" dirty="0" smtClean="0"/>
              <a:t>An explosive volcanic eruption caused when </a:t>
            </a:r>
            <a:r>
              <a:rPr lang="en-US" b="1" u="sng" dirty="0" smtClean="0"/>
              <a:t>water and heated volcanic rocks </a:t>
            </a:r>
            <a:r>
              <a:rPr lang="en-US" dirty="0" smtClean="0"/>
              <a:t>interact to produce a violent </a:t>
            </a:r>
          </a:p>
          <a:p>
            <a:r>
              <a:rPr lang="en-US" dirty="0" smtClean="0"/>
              <a:t>expulsion of steam and pulverized rocks. </a:t>
            </a:r>
            <a:r>
              <a:rPr lang="en-US" b="1" u="sng" dirty="0" smtClean="0"/>
              <a:t>Magma is not involved</a:t>
            </a:r>
            <a:r>
              <a:rPr lang="en-US" dirty="0" smtClean="0"/>
              <a:t>.</a:t>
            </a:r>
          </a:p>
          <a:p>
            <a:endParaRPr lang="en-US" dirty="0" smtClean="0"/>
          </a:p>
          <a:p>
            <a:r>
              <a:rPr lang="en-US" b="1" dirty="0" err="1" smtClean="0"/>
              <a:t>Phreatomagmatic</a:t>
            </a:r>
            <a:r>
              <a:rPr lang="en-US" b="1" dirty="0" smtClean="0"/>
              <a:t> eruptions: </a:t>
            </a:r>
            <a:r>
              <a:rPr lang="en-US" dirty="0" smtClean="0"/>
              <a:t> are defined by the interaction between </a:t>
            </a:r>
            <a:r>
              <a:rPr lang="en-US" b="1" u="sng" dirty="0" smtClean="0"/>
              <a:t>water and magma</a:t>
            </a:r>
            <a:r>
              <a:rPr lang="en-US" b="0" u="none" dirty="0" smtClean="0"/>
              <a:t>,</a:t>
            </a:r>
            <a:r>
              <a:rPr lang="en-US" b="0" u="none" baseline="0" dirty="0" smtClean="0"/>
              <a:t> providing for </a:t>
            </a:r>
            <a:r>
              <a:rPr lang="en-US" dirty="0" smtClean="0"/>
              <a:t>explosive thermal contraction of magmatic particles under rapid cooling from contact with water. </a:t>
            </a:r>
          </a:p>
          <a:p>
            <a:endParaRPr lang="en-US" dirty="0" smtClean="0"/>
          </a:p>
          <a:p>
            <a:r>
              <a:rPr lang="en-US" b="1" dirty="0" smtClean="0"/>
              <a:t>Magmatic eruptions:   </a:t>
            </a:r>
            <a:r>
              <a:rPr lang="en-US" b="0" dirty="0" smtClean="0"/>
              <a:t>eruptions caused by </a:t>
            </a:r>
            <a:r>
              <a:rPr lang="en-US" b="1" u="sng" dirty="0" smtClean="0"/>
              <a:t>rapid decompression of the magma</a:t>
            </a:r>
            <a:r>
              <a:rPr lang="en-US" dirty="0" smtClean="0"/>
              <a:t>  - therefore releasing </a:t>
            </a:r>
            <a:r>
              <a:rPr lang="en-US" dirty="0" err="1" smtClean="0"/>
              <a:t>dissoved</a:t>
            </a:r>
            <a:r>
              <a:rPr lang="en-US" dirty="0" smtClean="0"/>
              <a:t> gases quickly (explosively) causing</a:t>
            </a:r>
            <a:r>
              <a:rPr lang="en-US" baseline="0" dirty="0" smtClean="0"/>
              <a:t> familiar fountains and flowing associated with shield volcanoes. </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May 7</a:t>
            </a:r>
            <a:r>
              <a:rPr lang="en-US" b="1" baseline="30000" dirty="0" smtClean="0"/>
              <a:t>th</a:t>
            </a:r>
            <a:r>
              <a:rPr lang="en-US" b="1" dirty="0" smtClean="0"/>
              <a:t> Close-up Visible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131</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May</a:t>
            </a:r>
            <a:r>
              <a:rPr lang="en-US" b="1" baseline="0" dirty="0" smtClean="0"/>
              <a:t> 7</a:t>
            </a:r>
            <a:r>
              <a:rPr lang="en-US" b="1" baseline="30000" dirty="0" smtClean="0"/>
              <a:t>th</a:t>
            </a:r>
            <a:r>
              <a:rPr lang="en-US" b="1" baseline="0" dirty="0" smtClean="0"/>
              <a:t> </a:t>
            </a:r>
            <a:r>
              <a:rPr lang="en-US" b="1" baseline="0" dirty="0" err="1" smtClean="0"/>
              <a:t>Longwave</a:t>
            </a:r>
            <a:r>
              <a:rPr lang="en-US" b="1" baseline="0" dirty="0" smtClean="0"/>
              <a:t> IR example.</a:t>
            </a:r>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132</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May</a:t>
            </a:r>
            <a:r>
              <a:rPr lang="en-US" b="1" baseline="0" dirty="0" smtClean="0"/>
              <a:t> 7</a:t>
            </a:r>
            <a:r>
              <a:rPr lang="en-US" b="1" baseline="30000" dirty="0" smtClean="0"/>
              <a:t>th</a:t>
            </a:r>
            <a:r>
              <a:rPr lang="en-US" b="1" baseline="0" dirty="0" smtClean="0"/>
              <a:t> example Split Window </a:t>
            </a:r>
            <a:r>
              <a:rPr lang="en-US" b="1" baseline="0" dirty="0" err="1" smtClean="0"/>
              <a:t>Longwave</a:t>
            </a:r>
            <a:r>
              <a:rPr lang="en-US" b="1" baseline="0" dirty="0" smtClean="0"/>
              <a:t> Difference.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133</a:t>
            </a:fld>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May 7</a:t>
            </a:r>
            <a:r>
              <a:rPr lang="en-US" b="1" baseline="30000" dirty="0" smtClean="0"/>
              <a:t>th</a:t>
            </a:r>
            <a:r>
              <a:rPr lang="en-US" b="1" dirty="0" smtClean="0"/>
              <a:t> – HYSPLIT Model – Mass Dispersion forecast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(forecast loop follows)</a:t>
            </a:r>
            <a:endParaRPr lang="en-US" dirty="0" smtClean="0"/>
          </a:p>
          <a:p>
            <a:endParaRPr lang="en-US" dirty="0" smtClean="0"/>
          </a:p>
          <a:p>
            <a:r>
              <a:rPr lang="en-US" b="1" dirty="0" smtClean="0"/>
              <a:t>**Remove from Session</a:t>
            </a:r>
            <a:r>
              <a:rPr lang="en-US" b="1" baseline="0" dirty="0" smtClean="0"/>
              <a:t> next four slides and associated loops</a:t>
            </a:r>
          </a:p>
          <a:p>
            <a:r>
              <a:rPr lang="en-US" b="1" baseline="0" dirty="0" smtClean="0"/>
              <a:t>Replace with Lower 48 models runs made for July 21, 2010**</a:t>
            </a:r>
            <a:endParaRPr lang="en-US" b="1" dirty="0" smtClean="0"/>
          </a:p>
          <a:p>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135</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May 7</a:t>
            </a:r>
            <a:r>
              <a:rPr lang="en-US" b="1" baseline="30000" dirty="0" smtClean="0"/>
              <a:t>th</a:t>
            </a:r>
            <a:r>
              <a:rPr lang="en-US" b="1" dirty="0" smtClean="0"/>
              <a:t> – HYSPLIT Model – Particle Dispersion forecast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(forecast</a:t>
            </a:r>
            <a:r>
              <a:rPr lang="en-US" b="1" baseline="0" dirty="0" smtClean="0"/>
              <a:t> loop follows)</a:t>
            </a:r>
            <a:endParaRPr lang="en-US" dirty="0" smtClean="0"/>
          </a:p>
          <a:p>
            <a:endParaRPr lang="en-US" dirty="0" smtClean="0"/>
          </a:p>
          <a:p>
            <a:r>
              <a:rPr lang="en-US" dirty="0" smtClean="0"/>
              <a:t>Remove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136</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May7, 2010 HYSPLIT Model – Trajectory Forecast (120 hrs)</a:t>
            </a:r>
          </a:p>
          <a:p>
            <a:endParaRPr lang="en-US" b="1" baseline="0" dirty="0" smtClean="0"/>
          </a:p>
          <a:p>
            <a:r>
              <a:rPr lang="en-US" b="1" baseline="0" dirty="0" smtClean="0"/>
              <a:t>Remove</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137</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May 7</a:t>
            </a:r>
            <a:r>
              <a:rPr lang="en-US" b="1" baseline="30000" dirty="0" smtClean="0"/>
              <a:t>th</a:t>
            </a:r>
            <a:r>
              <a:rPr lang="en-US" b="1" dirty="0" smtClean="0"/>
              <a:t> HYSPLIT - Ash plume</a:t>
            </a:r>
            <a:r>
              <a:rPr lang="en-US" b="1" baseline="0" dirty="0" smtClean="0"/>
              <a:t> arrival times.</a:t>
            </a:r>
          </a:p>
          <a:p>
            <a:endParaRPr lang="en-US" b="1" baseline="0" dirty="0" smtClean="0"/>
          </a:p>
          <a:p>
            <a:r>
              <a:rPr lang="en-US" b="1" baseline="0" dirty="0" smtClean="0"/>
              <a:t>Remove</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138</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Lassen - Last</a:t>
            </a:r>
            <a:r>
              <a:rPr lang="en-US" baseline="0" dirty="0" smtClean="0"/>
              <a:t> Eruption 1915 through 1917</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139</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View over Long Valley Caldera</a:t>
            </a:r>
            <a:r>
              <a:rPr lang="en-US" baseline="0" dirty="0" smtClean="0"/>
              <a:t> taken from Mammoth Mountain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141</a:t>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USGS photo across</a:t>
            </a:r>
            <a:r>
              <a:rPr lang="en-US" baseline="0" dirty="0" smtClean="0"/>
              <a:t> Tacoma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of an explosive type/</a:t>
            </a:r>
            <a:r>
              <a:rPr lang="en-US" b="0" dirty="0" err="1" smtClean="0"/>
              <a:t>phreatomagmatic</a:t>
            </a:r>
            <a:r>
              <a:rPr lang="en-US" baseline="0" dirty="0" smtClean="0"/>
              <a:t> eruption for </a:t>
            </a:r>
            <a:r>
              <a:rPr lang="en-US" dirty="0" err="1" smtClean="0"/>
              <a:t>Okmok</a:t>
            </a:r>
            <a:r>
              <a:rPr lang="en-US" dirty="0" smtClean="0"/>
              <a:t>, taken Sunday, July 13, 2008, by flight attendant Kelly Reeves during Alaska Airlines flights 160 and 161.Picture Date: July 13, 2008</a:t>
            </a:r>
          </a:p>
          <a:p>
            <a:r>
              <a:rPr lang="en-US" dirty="0" smtClean="0"/>
              <a:t> </a:t>
            </a:r>
            <a:br>
              <a:rPr lang="en-US" dirty="0" smtClean="0"/>
            </a:br>
            <a:r>
              <a:rPr lang="en-US" dirty="0" smtClean="0"/>
              <a:t>Image Creator: Reeves, Kelly; </a:t>
            </a:r>
            <a:br>
              <a:rPr lang="en-US" dirty="0" smtClean="0"/>
            </a:br>
            <a:r>
              <a:rPr lang="en-US" dirty="0" smtClean="0"/>
              <a:t>Image courtesy of Alaska Airlines.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a:t>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Photo by Robert B. Smith, University of Utah</a:t>
            </a:r>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143</a:t>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Subject</a:t>
            </a:r>
            <a:r>
              <a:rPr lang="en-US" baseline="0" dirty="0" smtClean="0"/>
              <a:t> matter - </a:t>
            </a:r>
            <a:r>
              <a:rPr lang="en-US" dirty="0" smtClean="0"/>
              <a:t>Part II</a:t>
            </a:r>
            <a:r>
              <a:rPr lang="en-US" baseline="0" dirty="0" smtClean="0"/>
              <a:t> (2) – Volcanoes and Volcanic Ash</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144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are the two hypothetical examples</a:t>
            </a:r>
            <a:r>
              <a:rPr lang="en-US" dirty="0" smtClean="0"/>
              <a:t> within the </a:t>
            </a:r>
            <a:r>
              <a:rPr lang="en-US" dirty="0" err="1" smtClean="0"/>
              <a:t>Okmok</a:t>
            </a:r>
            <a:r>
              <a:rPr lang="en-US" dirty="0" smtClean="0"/>
              <a:t> caldera.  The diagram shows a hypothetical </a:t>
            </a:r>
            <a:r>
              <a:rPr lang="en-US" b="1" dirty="0" err="1" smtClean="0"/>
              <a:t>phreatomagmatic</a:t>
            </a:r>
            <a:r>
              <a:rPr lang="en-US" dirty="0" smtClean="0"/>
              <a:t>  eruption (top)</a:t>
            </a:r>
            <a:r>
              <a:rPr lang="en-US" baseline="0" dirty="0" smtClean="0"/>
              <a:t> - </a:t>
            </a:r>
            <a:r>
              <a:rPr lang="en-US" dirty="0" smtClean="0"/>
              <a:t>a result of interaction between water and magma that releases</a:t>
            </a:r>
            <a:r>
              <a:rPr lang="en-US" baseline="0" dirty="0" smtClean="0"/>
              <a:t> </a:t>
            </a:r>
            <a:r>
              <a:rPr lang="en-US" dirty="0" smtClean="0"/>
              <a:t>both magmatic gases and steam - caused by the contact of the magma with groundwater or ocean water.  The extreme temperature of the magma causes near-instantaneous evaporation to steam resulting in an explosion of the steam along with water, ash, rock, and volcanic bombs.  (Below) – </a:t>
            </a:r>
            <a:r>
              <a:rPr lang="en-US" b="1" dirty="0" err="1" smtClean="0"/>
              <a:t>Strombolian</a:t>
            </a:r>
            <a:r>
              <a:rPr lang="en-US" b="1" dirty="0" smtClean="0"/>
              <a:t> eruption</a:t>
            </a:r>
            <a:r>
              <a:rPr lang="en-US" b="1" baseline="0" dirty="0" smtClean="0"/>
              <a:t> - </a:t>
            </a:r>
            <a:r>
              <a:rPr lang="en-US" b="1" dirty="0" smtClean="0"/>
              <a:t> a type</a:t>
            </a:r>
            <a:r>
              <a:rPr lang="en-US" b="1" baseline="0" dirty="0" smtClean="0"/>
              <a:t> of </a:t>
            </a:r>
            <a:r>
              <a:rPr lang="en-US" b="1" u="sng" baseline="0" dirty="0" smtClean="0"/>
              <a:t>Magmatic eruption </a:t>
            </a:r>
            <a:r>
              <a:rPr lang="en-US" b="1" baseline="0" dirty="0" smtClean="0"/>
              <a:t>-</a:t>
            </a:r>
            <a:r>
              <a:rPr lang="en-US" dirty="0" smtClean="0"/>
              <a:t> </a:t>
            </a:r>
            <a:r>
              <a:rPr lang="en-US" dirty="0" err="1" smtClean="0"/>
              <a:t>characterised</a:t>
            </a:r>
            <a:r>
              <a:rPr lang="en-US" dirty="0" smtClean="0"/>
              <a:t> by huge clots of molten lava bursting from the crater to form luminous arcs through the sky.  The explosions are driven by bursts of gas slugs that rise faster than surrounding magma.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Figure taken from Beget, J.E., Larsen, J.F., Neal, C.A., Nye, C.J., and Schaefer, J.R., 2005, Preliminary volcano-hazard assessment for </a:t>
            </a:r>
            <a:r>
              <a:rPr lang="en-US" dirty="0" err="1" smtClean="0"/>
              <a:t>Okmok</a:t>
            </a:r>
            <a:r>
              <a:rPr lang="en-US" dirty="0" smtClean="0"/>
              <a:t> Volcano, Umnak Island, Alaska: Alaska Division of Geological &amp; Geophysical Surveys Report of Investigation 2004-3, 32 p., 1 sheet, scale 1:150,000.Picture Date: July 13, 2008 </a:t>
            </a:r>
            <a:br>
              <a:rPr lang="en-US" dirty="0" smtClean="0"/>
            </a:br>
            <a:r>
              <a:rPr lang="en-US" dirty="0" smtClean="0"/>
              <a:t>Image Creator: Larsen, Jessica; </a:t>
            </a:r>
            <a:br>
              <a:rPr lang="en-US" dirty="0" smtClean="0"/>
            </a:br>
            <a:endParaRPr lang="en-US" dirty="0" smtClean="0"/>
          </a:p>
          <a:p>
            <a:r>
              <a:rPr lang="en-US" dirty="0" smtClean="0"/>
              <a:t>Image courtesy of the AVO/ADGGS.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solidFill>
                  <a:schemeClr val="tx1"/>
                </a:solidFill>
              </a:rPr>
              <a:t>Eyjafjallajökull</a:t>
            </a:r>
            <a:r>
              <a:rPr lang="en-US" dirty="0" smtClean="0">
                <a:solidFill>
                  <a:schemeClr val="tx1"/>
                </a:solidFill>
              </a:rPr>
              <a:t> volcano, Iceland</a:t>
            </a:r>
            <a:r>
              <a:rPr lang="en-US" dirty="0" smtClean="0">
                <a:latin typeface="Times" pitchFamily="18" charset="0"/>
              </a:rPr>
              <a:t> is erupting with lava, ash—and lightning  - </a:t>
            </a:r>
            <a:r>
              <a:rPr lang="en-US" dirty="0" smtClean="0"/>
              <a:t>April 16th, 2010</a:t>
            </a:r>
            <a:endParaRPr lang="en-US" dirty="0" smtClean="0">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pitchFamily="18" charset="0"/>
              </a:rPr>
              <a:t>Photo : </a:t>
            </a:r>
            <a:r>
              <a:rPr lang="en-US" sz="1200" dirty="0" smtClean="0">
                <a:solidFill>
                  <a:prstClr val="white"/>
                </a:solidFill>
                <a:latin typeface="Times" pitchFamily="18" charset="0"/>
              </a:rPr>
              <a:t>Photo: </a:t>
            </a:r>
            <a:r>
              <a:rPr lang="en-US" sz="1200" dirty="0" err="1" smtClean="0">
                <a:solidFill>
                  <a:prstClr val="white"/>
                </a:solidFill>
                <a:latin typeface="Times" pitchFamily="18" charset="0"/>
              </a:rPr>
              <a:t>Stomboli</a:t>
            </a:r>
            <a:r>
              <a:rPr lang="en-US" sz="1200" dirty="0" smtClean="0">
                <a:solidFill>
                  <a:prstClr val="white"/>
                </a:solidFill>
                <a:latin typeface="Times" pitchFamily="18" charset="0"/>
              </a:rPr>
              <a:t> Online @ http://www.swisseduc.ch/stromboli/ - </a:t>
            </a:r>
            <a:r>
              <a:rPr lang="en-US" dirty="0" smtClean="0"/>
              <a:t>Marco </a:t>
            </a:r>
            <a:r>
              <a:rPr lang="en-US" dirty="0" err="1" smtClean="0"/>
              <a:t>Fulle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prstClr val="white"/>
                </a:solidFill>
                <a:latin typeface="Times" pitchFamily="18" charset="0"/>
              </a:rPr>
              <a:t>Layer other images of the eruption on this page</a:t>
            </a:r>
            <a:r>
              <a:rPr lang="en-US" sz="1200" b="1" baseline="0" dirty="0" smtClean="0">
                <a:solidFill>
                  <a:prstClr val="white"/>
                </a:solidFill>
                <a:latin typeface="Times" pitchFamily="18" charset="0"/>
              </a:rPr>
              <a:t> while describing the situation (below). </a:t>
            </a:r>
            <a:endParaRPr lang="en-US" sz="1200" b="1" dirty="0" smtClean="0">
              <a:solidFill>
                <a:prstClr val="white"/>
              </a:solidFill>
              <a:latin typeface="Times" pitchFamily="18" charset="0"/>
            </a:endParaRPr>
          </a:p>
          <a:p>
            <a:endParaRPr lang="en-US" dirty="0" smtClean="0">
              <a:latin typeface="Times" pitchFamily="18" charset="0"/>
            </a:endParaRPr>
          </a:p>
          <a:p>
            <a:pPr eaLnBrk="1" hangingPunct="1">
              <a:defRPr/>
            </a:pPr>
            <a:r>
              <a:rPr lang="en-US" dirty="0" smtClean="0">
                <a:solidFill>
                  <a:schemeClr val="bg1"/>
                </a:solidFill>
              </a:rPr>
              <a:t>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endParaRPr lang="en-US" dirty="0" smtClean="0"/>
          </a:p>
          <a:p>
            <a:r>
              <a:rPr lang="en-US" dirty="0" smtClean="0">
                <a:latin typeface="Times" pitchFamily="18" charset="0"/>
              </a:rPr>
              <a:t>The </a:t>
            </a:r>
            <a:r>
              <a:rPr lang="en-US" dirty="0" err="1" smtClean="0">
                <a:solidFill>
                  <a:schemeClr val="tx1"/>
                </a:solidFill>
              </a:rPr>
              <a:t>Eyjafjallajökull</a:t>
            </a:r>
            <a:r>
              <a:rPr lang="en-US" dirty="0" smtClean="0">
                <a:solidFill>
                  <a:schemeClr val="tx1"/>
                </a:solidFill>
              </a:rPr>
              <a:t> </a:t>
            </a:r>
            <a:r>
              <a:rPr lang="en-US" dirty="0" smtClean="0"/>
              <a:t>(</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a:t>
            </a:r>
            <a:r>
              <a:rPr lang="en-US" dirty="0" smtClean="0">
                <a:solidFill>
                  <a:schemeClr val="tx1"/>
                </a:solidFill>
              </a:rPr>
              <a:t>volcano in Iceland last began erupting</a:t>
            </a:r>
            <a:r>
              <a:rPr lang="en-US" baseline="0" dirty="0" smtClean="0">
                <a:solidFill>
                  <a:schemeClr val="tx1"/>
                </a:solidFill>
              </a:rPr>
              <a:t> during the winter of 1821-1822 – an eruption that lasted for more than a year.  188 years later (March 20, 2010) the eruption began again with widely varying results (and ironic twists) to the economies and populations in and near the European continent.</a:t>
            </a:r>
          </a:p>
          <a:p>
            <a:endParaRPr lang="en-US" baseline="0" dirty="0" smtClean="0">
              <a:solidFill>
                <a:schemeClr val="tx1"/>
              </a:solidFill>
              <a:latin typeface="Times" pitchFamily="18" charset="0"/>
            </a:endParaRPr>
          </a:p>
          <a:p>
            <a:r>
              <a:rPr lang="en-US" baseline="0" dirty="0" smtClean="0">
                <a:solidFill>
                  <a:schemeClr val="tx1"/>
                </a:solidFill>
                <a:latin typeface="Times" pitchFamily="18" charset="0"/>
              </a:rPr>
              <a:t>The first eruptive cycle, which began on March 20</a:t>
            </a:r>
            <a:r>
              <a:rPr lang="en-US" baseline="30000" dirty="0" smtClean="0">
                <a:solidFill>
                  <a:schemeClr val="tx1"/>
                </a:solidFill>
                <a:latin typeface="Times" pitchFamily="18" charset="0"/>
              </a:rPr>
              <a:t>th</a:t>
            </a:r>
            <a:r>
              <a:rPr lang="en-US" baseline="0" dirty="0" smtClean="0">
                <a:solidFill>
                  <a:schemeClr val="tx1"/>
                </a:solidFill>
                <a:latin typeface="Times" pitchFamily="18" charset="0"/>
              </a:rPr>
              <a:t> 2010 and Lasted until April 12</a:t>
            </a:r>
            <a:r>
              <a:rPr lang="en-US" baseline="30000" dirty="0" smtClean="0">
                <a:solidFill>
                  <a:schemeClr val="tx1"/>
                </a:solidFill>
                <a:latin typeface="Times" pitchFamily="18" charset="0"/>
              </a:rPr>
              <a:t>th</a:t>
            </a:r>
            <a:r>
              <a:rPr lang="en-US" baseline="0" dirty="0" smtClean="0">
                <a:solidFill>
                  <a:schemeClr val="tx1"/>
                </a:solidFill>
                <a:latin typeface="Times" pitchFamily="18" charset="0"/>
              </a:rPr>
              <a:t> of the same year, was a boon (tourist boom) for </a:t>
            </a:r>
            <a:r>
              <a:rPr lang="en-US" dirty="0" smtClean="0"/>
              <a:t>recession-weary Iceland, whose banking system collapsed 18 months earlier, capsizing the economy and sending unemployment soaring. As </a:t>
            </a:r>
            <a:r>
              <a:rPr lang="en-US" dirty="0" err="1" smtClean="0"/>
              <a:t>Eyjafjallajokull</a:t>
            </a:r>
            <a:r>
              <a:rPr lang="en-US" dirty="0" smtClean="0"/>
              <a:t> volcano began erupting – threatening floods and earthquakes all along - thousands of adventurous tourists  clamored to the region bringing  desperately needed cash.</a:t>
            </a:r>
            <a:r>
              <a:rPr lang="en-US" baseline="0" dirty="0" smtClean="0">
                <a:solidFill>
                  <a:schemeClr val="tx1"/>
                </a:solidFill>
                <a:latin typeface="Times" pitchFamily="18" charset="0"/>
              </a:rPr>
              <a:t> </a:t>
            </a:r>
            <a:r>
              <a:rPr lang="en-US" dirty="0" smtClean="0"/>
              <a:t>Icelandic tour companies and other service industries made a small fortune during this period as drivers, hikers and other gawkers caused unprecedented traffic jams in what is normally a sparsely populated rural area.  Even airlines were making out well</a:t>
            </a:r>
            <a:r>
              <a:rPr lang="en-US" baseline="0" dirty="0" smtClean="0"/>
              <a:t> as c</a:t>
            </a:r>
            <a:r>
              <a:rPr lang="en-US" dirty="0" smtClean="0"/>
              <a:t>harter airline - Iceland Express – showed as its business rose by some 20 percent since the eruption began.  The Icelandic Tourist Board said that 26,000 overseas visitors came to the country in March, a record for a usually quiet month (when Iceland is still in its winter hibernation).  But, as they say,</a:t>
            </a:r>
            <a:r>
              <a:rPr lang="en-US" baseline="0" dirty="0" smtClean="0"/>
              <a:t> all good things must come to an end.  And it did.   </a:t>
            </a:r>
          </a:p>
          <a:p>
            <a:endParaRPr lang="en-US" baseline="0" dirty="0" smtClean="0"/>
          </a:p>
          <a:p>
            <a:r>
              <a:rPr lang="en-US" baseline="0" dirty="0" smtClean="0"/>
              <a:t>By April 12</a:t>
            </a:r>
            <a:r>
              <a:rPr lang="en-US" baseline="30000" dirty="0" smtClean="0"/>
              <a:t>th </a:t>
            </a:r>
            <a:r>
              <a:rPr lang="en-US" baseline="0" dirty="0" smtClean="0"/>
              <a:t> the main magma chamber of the volcano became blocked – which killed the first eruption, but which caused intense pressure to build.  Then, less than two days later the second eruption began – this time with a vengeance.  This new eruption has been thought to have been about 10 time stronger than the first – melting glacier ice in and around the crater much quicker than before which helped in causing this eruption to be much more explosive than the first. Through at least the first week after the second eruption began, billions of tons of ash (a rate of around </a:t>
            </a:r>
            <a:r>
              <a:rPr lang="en-US" dirty="0" smtClean="0"/>
              <a:t>750 tons per second) </a:t>
            </a:r>
            <a:r>
              <a:rPr lang="en-US" baseline="0" dirty="0" smtClean="0"/>
              <a:t>f</a:t>
            </a:r>
            <a:r>
              <a:rPr lang="en-US" dirty="0" smtClean="0"/>
              <a:t>rom the eruption has been lifted (shot) into the atmosphere - hitting air travel all over northern Europe, with flights grounded or diverted (over 90,000 flights total) due to the risk of engine damage from sucking in particles of ash from the volcanic cloud.  As</a:t>
            </a:r>
            <a:r>
              <a:rPr lang="en-US" baseline="0" dirty="0" smtClean="0"/>
              <a:t> of April 24</a:t>
            </a:r>
            <a:r>
              <a:rPr lang="en-US" baseline="30000" dirty="0" smtClean="0"/>
              <a:t>th </a:t>
            </a:r>
            <a:r>
              <a:rPr lang="en-US" baseline="0" dirty="0" smtClean="0"/>
              <a:t> (first 10 days after) the total loss of revenue to just (only) the airline industry is estimated at around 3.0 billion dollars!   Of course, the toll to stranded passengers (worldwide) and all the various cargo importations – as well as loss of revenue to many businesses will likely climb to the 10 billion in losses once the dust (ash) has settled – so to speak.  Even as the end of April approaches – there are still thousands of passengers stranded – and the worst part of the eruption has been over for a while.  Quite ironic in the differences between the two eruptions in a month’s time.  And – another very scary repercussion of all this still awaits on the horizon – that this </a:t>
            </a:r>
            <a:r>
              <a:rPr lang="en-US" dirty="0" smtClean="0"/>
              <a:t>eruption could trigger Mt </a:t>
            </a:r>
            <a:r>
              <a:rPr lang="en-US" dirty="0" err="1" smtClean="0"/>
              <a:t>Katla</a:t>
            </a:r>
            <a:r>
              <a:rPr lang="en-US" dirty="0" smtClean="0"/>
              <a:t>, a much more powerful volcano nearby – and one that covered by a much thicker ice sheet – AND, one that is overdue for an eruption!  This combination</a:t>
            </a:r>
            <a:r>
              <a:rPr lang="en-US" baseline="0" dirty="0" smtClean="0"/>
              <a:t> could prove unusually devastating not only to the European continent – but worldwide – and not only from an economic position either (Many changes to the world environment/climate for years to come)!  History – the year without a summer in 1816 which was at least partially caused by the eruption of Mt. </a:t>
            </a:r>
            <a:r>
              <a:rPr lang="en-US" baseline="0" dirty="0" err="1" smtClean="0"/>
              <a:t>Tambora</a:t>
            </a:r>
            <a:r>
              <a:rPr lang="en-US" baseline="0" dirty="0" smtClean="0"/>
              <a:t> (Indonesia) during the winter of 1815.    </a:t>
            </a:r>
          </a:p>
          <a:p>
            <a:endParaRPr lang="en-US" baseline="0" dirty="0" smtClean="0"/>
          </a:p>
          <a:p>
            <a:r>
              <a:rPr lang="en-US" baseline="0" dirty="0" smtClean="0"/>
              <a:t>Now that the most explosive part of the eruption seems to be over (for now) – perhaps the Icelander can go back to “selling tickets” to this thing – before it all ends again (or </a:t>
            </a:r>
            <a:r>
              <a:rPr lang="en-US" baseline="0" dirty="0" err="1" smtClean="0"/>
              <a:t>Katla</a:t>
            </a:r>
            <a:r>
              <a:rPr lang="en-US" baseline="0" dirty="0" smtClean="0"/>
              <a:t> decides to take a turn).</a:t>
            </a:r>
            <a:endParaRPr lang="en-US" dirty="0" smtClean="0"/>
          </a:p>
          <a:p>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16</a:t>
            </a:fld>
            <a:endParaRPr lang="en-US" smtClean="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latin typeface="Times" pitchFamily="18" charset="0"/>
              </a:rPr>
              <a:t>Point out obvious hazards.  Less obvious definitions are below.  Also, there are further examples of both </a:t>
            </a:r>
            <a:r>
              <a:rPr lang="en-US" dirty="0" err="1" smtClean="0">
                <a:latin typeface="Times" pitchFamily="18" charset="0"/>
              </a:rPr>
              <a:t>pyroclastic</a:t>
            </a:r>
            <a:r>
              <a:rPr lang="en-US" dirty="0" smtClean="0">
                <a:latin typeface="Times" pitchFamily="18" charset="0"/>
              </a:rPr>
              <a:t> flows</a:t>
            </a:r>
          </a:p>
          <a:p>
            <a:r>
              <a:rPr lang="en-US" dirty="0" smtClean="0">
                <a:latin typeface="Times" pitchFamily="18" charset="0"/>
              </a:rPr>
              <a:t>And Lahars following this diagram (next </a:t>
            </a:r>
          </a:p>
          <a:p>
            <a:r>
              <a:rPr lang="en-US" dirty="0" err="1" smtClean="0"/>
              <a:t>Tephra</a:t>
            </a:r>
            <a:r>
              <a:rPr lang="en-US" dirty="0" smtClean="0"/>
              <a:t>: is a general term for fragments of volcanic rock and lava regardless of size that are blasted into the air by explosions or carried upward by hot gases in eruption columns or lava fountains. Such fragments range in size from less than 2 mm (ash) to more than 1 m in diameter. Large-sized </a:t>
            </a:r>
            <a:r>
              <a:rPr lang="en-US" dirty="0" err="1" smtClean="0"/>
              <a:t>tephra</a:t>
            </a:r>
            <a:r>
              <a:rPr lang="en-US" dirty="0" smtClean="0"/>
              <a:t> typically falls back to the ground on or close to the volcano and progressively smaller fragments are carried away from the vent by wind. Volcanic ash, the smallest </a:t>
            </a:r>
            <a:r>
              <a:rPr lang="en-US" dirty="0" err="1" smtClean="0"/>
              <a:t>tephra</a:t>
            </a:r>
            <a:r>
              <a:rPr lang="en-US" dirty="0" smtClean="0"/>
              <a:t> fragments, can travel hundreds to thousands of kilometers downwind from a volcano.</a:t>
            </a:r>
            <a:endParaRPr lang="en-US" dirty="0" smtClean="0">
              <a:latin typeface="Times" pitchFamily="18" charset="0"/>
            </a:endParaRPr>
          </a:p>
          <a:p>
            <a:endParaRPr lang="en-US" dirty="0" smtClean="0">
              <a:latin typeface="Times" pitchFamily="18" charset="0"/>
            </a:endParaRPr>
          </a:p>
          <a:p>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endParaRPr lang="en-US" dirty="0" smtClean="0">
              <a:latin typeface="Times" pitchFamily="18" charset="0"/>
            </a:endParaRPr>
          </a:p>
          <a:p>
            <a:r>
              <a:rPr lang="en-US" dirty="0" smtClean="0">
                <a:latin typeface="Times" pitchFamily="18" charset="0"/>
              </a:rPr>
              <a:t>Landslide:  large masses of rock and soil that fail, fall, slide, or flow very rapidly under the force of gravity down a slope.</a:t>
            </a:r>
          </a:p>
          <a:p>
            <a:endParaRPr lang="en-US" dirty="0" smtClean="0">
              <a:latin typeface="Times" pitchFamily="18" charset="0"/>
            </a:endParaRPr>
          </a:p>
          <a:p>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solidFill>
                  <a:prstClr val="black"/>
                </a:solidFill>
              </a:rPr>
              <a:pPr/>
              <a:t>17</a:t>
            </a:fld>
            <a:endParaRPr 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a:t>
            </a:r>
            <a:r>
              <a:rPr lang="en-US" baseline="0" dirty="0" smtClean="0"/>
              <a:t> two photos:  </a:t>
            </a:r>
            <a:r>
              <a:rPr lang="en-US" dirty="0" err="1" smtClean="0"/>
              <a:t>Mayon</a:t>
            </a:r>
            <a:r>
              <a:rPr lang="en-US" dirty="0" smtClean="0"/>
              <a:t> Volcano, Philippines. (Maximum height of the eruption column was 15 km – 9.32 miles - above sea level). Photograph by C.G. Newhall on September 23, 1984</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a:p>
            <a:endParaRPr lang="en-US" dirty="0" smtClean="0"/>
          </a:p>
          <a:p>
            <a:r>
              <a:rPr lang="en-US" dirty="0" smtClean="0"/>
              <a:t>How:  Explosive volcanic eruptions can produce fast-moving (gravity)</a:t>
            </a:r>
            <a:r>
              <a:rPr lang="en-US" baseline="0" dirty="0" smtClean="0"/>
              <a:t> </a:t>
            </a:r>
            <a:r>
              <a:rPr lang="en-US" dirty="0" smtClean="0"/>
              <a:t>flows or currents of hot gas and rock (collectively known as </a:t>
            </a:r>
            <a:r>
              <a:rPr lang="en-US" dirty="0" err="1" smtClean="0"/>
              <a:t>tephra</a:t>
            </a:r>
            <a:r>
              <a:rPr lang="en-US" dirty="0" smtClean="0"/>
              <a:t>  – which is really a plasma of sorts), which can travel away from the volcano at speeds generally as great as 700 km/h (450 mph).  The gas can reach temperatures of around 1,000 deg C (1,830  deg F).  These flows normally hug the ground as they accelerate downhill, spreading laterally (if the terrain</a:t>
            </a:r>
            <a:r>
              <a:rPr lang="en-US" baseline="0" dirty="0" smtClean="0"/>
              <a:t> is shaped appropriately) </a:t>
            </a:r>
            <a:r>
              <a:rPr lang="en-US" dirty="0" smtClean="0"/>
              <a:t>under gravity.   Sort of</a:t>
            </a:r>
            <a:r>
              <a:rPr lang="en-US" baseline="0" dirty="0" smtClean="0"/>
              <a:t> the rocky analogy of a meteorological combination – the collapse of the ventilation column (collapse of a thunderstorm) due to the weight of the </a:t>
            </a:r>
            <a:r>
              <a:rPr lang="en-US" baseline="0" dirty="0" err="1" smtClean="0"/>
              <a:t>tephra</a:t>
            </a:r>
            <a:r>
              <a:rPr lang="en-US" baseline="0" dirty="0" smtClean="0"/>
              <a:t> (similar to a downburst) and then the acceleration </a:t>
            </a:r>
            <a:r>
              <a:rPr lang="en-US" baseline="0" dirty="0" err="1" smtClean="0"/>
              <a:t>downslope</a:t>
            </a:r>
            <a:r>
              <a:rPr lang="en-US" baseline="0" dirty="0" smtClean="0"/>
              <a:t> of the dense material (</a:t>
            </a:r>
            <a:r>
              <a:rPr lang="en-US" baseline="0" dirty="0" err="1" smtClean="0"/>
              <a:t>similarto</a:t>
            </a:r>
            <a:r>
              <a:rPr lang="en-US" baseline="0" dirty="0" smtClean="0"/>
              <a:t> a </a:t>
            </a:r>
            <a:r>
              <a:rPr lang="en-US" baseline="0" dirty="0" err="1" smtClean="0"/>
              <a:t>katabatic</a:t>
            </a:r>
            <a:r>
              <a:rPr lang="en-US" baseline="0" dirty="0" smtClean="0"/>
              <a:t> wind).  </a:t>
            </a:r>
            <a:r>
              <a:rPr lang="en-US" dirty="0" smtClean="0"/>
              <a:t>Their speed depends upon the density of the current, the volcanic output rate, and the gradient of the slope.  Obviously, i</a:t>
            </a:r>
            <a:r>
              <a:rPr lang="en-US" sz="1200" dirty="0" smtClean="0">
                <a:solidFill>
                  <a:schemeClr val="bg1"/>
                </a:solidFill>
              </a:rPr>
              <a:t>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 in death(from severe burns and/or asphyxiation).</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Close-up view of </a:t>
            </a:r>
            <a:r>
              <a:rPr lang="en-US" dirty="0" err="1" smtClean="0">
                <a:solidFill>
                  <a:srgbClr val="C00000"/>
                </a:solidFill>
                <a:effectLst>
                  <a:outerShdw blurRad="38100" dist="38100" dir="2700000" algn="tl">
                    <a:srgbClr val="000000">
                      <a:alpha val="43137"/>
                    </a:srgbClr>
                  </a:outerShdw>
                </a:effectLst>
              </a:rPr>
              <a:t>Pyroclastic</a:t>
            </a:r>
            <a:r>
              <a:rPr lang="en-US" dirty="0" smtClean="0">
                <a:solidFill>
                  <a:srgbClr val="C00000"/>
                </a:solidFill>
                <a:effectLst>
                  <a:outerShdw blurRad="38100" dist="38100" dir="2700000" algn="tl">
                    <a:srgbClr val="000000">
                      <a:alpha val="43137"/>
                    </a:srgbClr>
                  </a:outerShdw>
                </a:effectLst>
              </a:rPr>
              <a:t> Flow from the </a:t>
            </a:r>
            <a:r>
              <a:rPr lang="en-US" dirty="0" err="1" smtClean="0"/>
              <a:t>Mayon</a:t>
            </a:r>
            <a:r>
              <a:rPr lang="en-US" dirty="0" smtClean="0"/>
              <a:t> Volcano, Philippines (September 23, 1984)</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are we doing this.  WHY is this important.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USGS photo archive:  </a:t>
            </a:r>
            <a:r>
              <a:rPr lang="en-US" dirty="0" err="1" smtClean="0"/>
              <a:t>Pyroclastic</a:t>
            </a:r>
            <a:r>
              <a:rPr lang="en-US" dirty="0" smtClean="0"/>
              <a:t> Flow Mt. St. Helens, August 7, 1980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Lahar</a:t>
            </a:r>
            <a:r>
              <a:rPr lang="en-US" dirty="0" smtClean="0"/>
              <a:t>:</a:t>
            </a:r>
            <a:r>
              <a:rPr lang="en-US" baseline="0" dirty="0" smtClean="0"/>
              <a:t>  Mount St. Helens </a:t>
            </a:r>
          </a:p>
          <a:p>
            <a:endParaRPr lang="en-US" baseline="0" dirty="0" smtClean="0"/>
          </a:p>
          <a:p>
            <a:r>
              <a:rPr lang="en-US" baseline="0" dirty="0" smtClean="0"/>
              <a:t>The depth (height) that the St Helens </a:t>
            </a:r>
            <a:r>
              <a:rPr lang="en-US" baseline="0" dirty="0" err="1" smtClean="0"/>
              <a:t>Lahar</a:t>
            </a:r>
            <a:r>
              <a:rPr lang="en-US" baseline="0" dirty="0" smtClean="0"/>
              <a:t> attained – nearly 25 ft!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Over by </a:t>
            </a:r>
            <a:r>
              <a:rPr lang="en-US" baseline="0" dirty="0" smtClean="0"/>
              <a:t>a </a:t>
            </a:r>
            <a:r>
              <a:rPr lang="en-US" baseline="0" dirty="0" err="1" smtClean="0"/>
              <a:t>Lahar</a:t>
            </a:r>
            <a:r>
              <a:rPr lang="en-US" baseline="0" dirty="0" smtClean="0"/>
              <a:t>:  USGS, Mt. ST. Helens – Sept. 16, 1980</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23</a:t>
            </a:fld>
            <a:endParaRPr lang="en-US" smtClean="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latin typeface="Times" pitchFamily="18" charset="0"/>
              </a:rPr>
              <a:t>The ash particles also damage the external and aerodynamic surfaces of an aircraft…especially the windscreen (is a very common occurrence). Windscreens can become totally </a:t>
            </a:r>
            <a:r>
              <a:rPr lang="en-US" dirty="0" err="1" smtClean="0">
                <a:latin typeface="Times" pitchFamily="18" charset="0"/>
              </a:rPr>
              <a:t>obscurred</a:t>
            </a:r>
            <a:r>
              <a:rPr lang="en-US" dirty="0" smtClean="0">
                <a:latin typeface="Times" pitchFamily="18" charset="0"/>
              </a:rPr>
              <a:t> (etching) or even crack due to the ash’s hardness and the speeds of the aircraft.  As a matter of fact, documentation of the frequency and cost of damage to the windscreen helped to spark alert system development. </a:t>
            </a:r>
          </a:p>
          <a:p>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solidFill>
                  <a:prstClr val="black"/>
                </a:solidFill>
              </a:rPr>
              <a:pPr/>
              <a:t>24</a:t>
            </a:fld>
            <a:endParaRPr lang="en-US" smtClean="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solidFill>
                  <a:schemeClr val="tx1"/>
                </a:solidFill>
              </a:rPr>
              <a:t>Eyjafjallajökull</a:t>
            </a:r>
            <a:r>
              <a:rPr lang="en-US" dirty="0" smtClean="0">
                <a:solidFill>
                  <a:schemeClr val="tx1"/>
                </a:solidFill>
              </a:rPr>
              <a:t> volcano, Iceland erupts explosively April</a:t>
            </a:r>
            <a:r>
              <a:rPr lang="en-US" baseline="0" dirty="0" smtClean="0">
                <a:solidFill>
                  <a:schemeClr val="tx1"/>
                </a:solidFill>
              </a:rPr>
              <a:t> 14 after a two day hiatus (originally beginning rather benignly March 20, 2010). </a:t>
            </a:r>
          </a:p>
          <a:p>
            <a:r>
              <a:rPr lang="en-US" dirty="0" smtClean="0"/>
              <a:t>Point 1:  That translates to nearly </a:t>
            </a:r>
            <a:r>
              <a:rPr lang="en-US" sz="1200" dirty="0" smtClean="0">
                <a:solidFill>
                  <a:schemeClr val="bg1"/>
                </a:solidFill>
              </a:rPr>
              <a:t>$200 million loss per day</a:t>
            </a:r>
          </a:p>
          <a:p>
            <a:r>
              <a:rPr lang="en-US" sz="1200" dirty="0" smtClean="0">
                <a:solidFill>
                  <a:schemeClr val="bg1"/>
                </a:solidFill>
              </a:rPr>
              <a:t>Point 2:  That</a:t>
            </a:r>
            <a:r>
              <a:rPr lang="en-US" sz="1200" baseline="0" dirty="0" smtClean="0">
                <a:solidFill>
                  <a:schemeClr val="bg1"/>
                </a:solidFill>
              </a:rPr>
              <a:t> represents </a:t>
            </a:r>
            <a:r>
              <a:rPr lang="en-US" sz="1200" dirty="0" smtClean="0">
                <a:solidFill>
                  <a:schemeClr val="bg1"/>
                </a:solidFill>
              </a:rPr>
              <a:t>10 percent of the entire global air traffic system!</a:t>
            </a:r>
          </a:p>
          <a:p>
            <a:r>
              <a:rPr lang="en-US" sz="1200" dirty="0" smtClean="0">
                <a:solidFill>
                  <a:schemeClr val="bg1"/>
                </a:solidFill>
              </a:rPr>
              <a:t>Point 3:  (65,000 in the ten day period mentioned above) throughout Europe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Point 5: </a:t>
            </a:r>
            <a:r>
              <a:rPr lang="en-US" sz="1200" baseline="0" dirty="0" smtClean="0">
                <a:solidFill>
                  <a:schemeClr val="bg1"/>
                </a:solidFill>
              </a:rPr>
              <a:t> In locations far from the erupting volcano, (</a:t>
            </a:r>
            <a:r>
              <a:rPr lang="en-US" sz="1200" baseline="0" dirty="0" err="1" smtClean="0">
                <a:solidFill>
                  <a:schemeClr val="bg1"/>
                </a:solidFill>
              </a:rPr>
              <a:t>ie</a:t>
            </a:r>
            <a:r>
              <a:rPr lang="en-US" sz="1200" baseline="0" dirty="0" smtClean="0">
                <a:solidFill>
                  <a:schemeClr val="bg1"/>
                </a:solidFill>
              </a:rPr>
              <a:t> th</a:t>
            </a:r>
            <a:r>
              <a:rPr lang="en-US" dirty="0" smtClean="0">
                <a:solidFill>
                  <a:schemeClr val="bg1"/>
                </a:solidFill>
              </a:rPr>
              <a:t>e United States, India, and southeast Asia), travel was significantly affected. </a:t>
            </a:r>
          </a:p>
          <a:p>
            <a:endParaRPr lang="en-US"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Ground Hazards:  Explosive eruptions that destroy vegetation and deposit volcanic rocks and ash over wide areas create conditions that (1) promote increased rates of surface runoff during rainstorms; (2) dramatically increase the availability of loose debris that can be eroded and transported into river valleys. </a:t>
            </a:r>
            <a:r>
              <a:rPr lang="en-US" dirty="0" smtClean="0">
                <a:solidFill>
                  <a:schemeClr val="bg1"/>
                </a:solidFill>
              </a:rPr>
              <a:t>Significant ash fall can lead to accelerated rates of erosion on hill/slopes and in valleys, above normal stream flow in rivers during rainstorms, and increased deposition of sediment along riverbeds and valley floors.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Redoubt – December 1989)</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15 December 1989, KLM Flight 867 en route to Narita International Airport, Tokyo from Amsterdam was descending into Anchorage International Airport, Alaska when all four engines failed. The Boeing 747-400, less than 6 months old, flew through a thick cloud of volcanic ash from Mount Redoubt (above), which had erupted the day before.</a:t>
            </a:r>
          </a:p>
          <a:p>
            <a:endParaRPr lang="en-US" dirty="0" smtClean="0"/>
          </a:p>
          <a:p>
            <a:r>
              <a:rPr lang="en-US" dirty="0" smtClean="0"/>
              <a:t>As the crew of KLM Flight 867 struggled to restart the plane's engines, "smoke" and a strong odor of sulfur filled the cockpit and cabin. For five long minutes the powerless 747 jetliner, bound for Anchorage, Alaska, with 231 terrified passengers aboard, fell in silence toward the rugged, snow-covered </a:t>
            </a:r>
            <a:r>
              <a:rPr lang="en-US" dirty="0" err="1" smtClean="0"/>
              <a:t>Talkeetna</a:t>
            </a:r>
            <a:r>
              <a:rPr lang="en-US" dirty="0" smtClean="0"/>
              <a:t> Mountains (7,000 to 11,000 feet high). All four engines had flamed out when the aircraft inadvertently entered a cloud of ash blown from erupting Redoubt Volcano, 150 miles away. The volcano had begun erupting 10 hours earlier on that morning of December 15, 1989. Only after the crippled jet had dropped from an altitude of 27,900 feet to 13,300 feet (a fall of more than 2 miles) was the crew able to restart all engines and land the plane safely at Anchorage. The plane required $80 million in repairs, including the replacement of all four damaged engines.</a:t>
            </a:r>
          </a:p>
          <a:p>
            <a:endParaRPr lang="en-US" dirty="0" smtClean="0"/>
          </a:p>
          <a:p>
            <a:r>
              <a:rPr lang="en-US" dirty="0" smtClean="0"/>
              <a:t>Such dangerous and costly encounters between aircraft and volcanic ash can happen because ash clouds are difficult to distinguish from ordinary clouds, both visually and on radar. Also, ash clouds can drift great distances from their source. For example, in less than 3 days, the ash cloud from the June 15, 1991, eruption of Mount Pinatubo in the Philippines traveled more than 5,000 miles to the east coast of Africa. This ash cloud damaged more than 20 aircraft, most of which were flying more than 600 miles from the volcano.</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990705" y="4342141"/>
            <a:ext cx="5030456" cy="4115430"/>
          </a:xfrm>
          <a:noFill/>
          <a:ln w="9525"/>
        </p:spPr>
        <p:txBody>
          <a:bodyPr/>
          <a:lstStyle/>
          <a:p>
            <a:pPr marL="0" marR="0" indent="0" algn="l" defTabSz="914400" rtl="0" eaLnBrk="1" fontAlgn="auto" latinLnBrk="0" hangingPunct="1">
              <a:lnSpc>
                <a:spcPct val="125000"/>
              </a:lnSpc>
              <a:spcBef>
                <a:spcPts val="0"/>
              </a:spcBef>
              <a:spcAft>
                <a:spcPts val="0"/>
              </a:spcAft>
              <a:buClrTx/>
              <a:buSzTx/>
              <a:buFontTx/>
              <a:buNone/>
              <a:tabLst/>
              <a:defRPr/>
            </a:pPr>
            <a:r>
              <a:rPr lang="en-US" dirty="0" smtClean="0"/>
              <a:t>Bottom line:  </a:t>
            </a:r>
            <a:r>
              <a:rPr lang="en-US" sz="2000" b="1" u="sng" dirty="0" smtClean="0">
                <a:solidFill>
                  <a:schemeClr val="bg1"/>
                </a:solidFill>
              </a:rPr>
              <a:t>More than 240 passengers onboard were endangered!</a:t>
            </a:r>
          </a:p>
          <a:p>
            <a:pPr>
              <a:lnSpc>
                <a:spcPct val="125000"/>
              </a:lnSpc>
            </a:pPr>
            <a:endParaRPr lang="en-US" dirty="0" smtClean="0"/>
          </a:p>
        </p:txBody>
      </p:sp>
      <p:sp>
        <p:nvSpPr>
          <p:cNvPr id="40963" name="Rectangle 3"/>
          <p:cNvSpPr>
            <a:spLocks noGrp="1" noRot="1" noChangeAspect="1" noChangeArrowheads="1" noTextEdit="1"/>
          </p:cNvSpPr>
          <p:nvPr>
            <p:ph type="sldImg"/>
          </p:nvPr>
        </p:nvSpPr>
        <p:spPr>
          <a:ln cap="fla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dirty="0" smtClean="0">
                <a:latin typeface="Times" pitchFamily="18" charset="0"/>
              </a:rPr>
              <a:t>History!  During WW2</a:t>
            </a:r>
            <a:r>
              <a:rPr lang="en-US" baseline="0" dirty="0" smtClean="0">
                <a:latin typeface="Times" pitchFamily="18" charset="0"/>
              </a:rPr>
              <a:t> - e</a:t>
            </a:r>
            <a:r>
              <a:rPr lang="en-US" dirty="0" smtClean="0">
                <a:latin typeface="Times" pitchFamily="18" charset="0"/>
              </a:rPr>
              <a:t>ighty-eight (88) B-25 aircraft of the USAF were buried in volcanic ash from the eruption of Mt Vesuvius in Italy March 1944 which rendered the machines</a:t>
            </a:r>
            <a:r>
              <a:rPr lang="en-US" baseline="0" dirty="0" smtClean="0">
                <a:latin typeface="Times" pitchFamily="18" charset="0"/>
              </a:rPr>
              <a:t> </a:t>
            </a:r>
            <a:r>
              <a:rPr lang="en-US" dirty="0" smtClean="0">
                <a:latin typeface="Times" pitchFamily="18" charset="0"/>
              </a:rPr>
              <a:t>completely useless for further operations.</a:t>
            </a: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solidFill>
                  <a:prstClr val="black"/>
                </a:solidFill>
              </a:rPr>
              <a:pPr/>
              <a:t>29</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8355E5-E093-401A-8675-B93CF4C35275}"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dirty="0" smtClean="0"/>
              <a:t>There are three mechanisms of volcanic ash formation: gas release under decompression causing magmatic eruptions; thermal contraction from chilling on contact with water causing </a:t>
            </a:r>
            <a:r>
              <a:rPr lang="en-US" dirty="0" err="1" smtClean="0"/>
              <a:t>phreatomagmatic</a:t>
            </a:r>
            <a:r>
              <a:rPr lang="en-US" dirty="0" smtClean="0"/>
              <a:t> eruptions and ejection of entrained particles during steam eruptions causing </a:t>
            </a:r>
            <a:r>
              <a:rPr lang="en-US" dirty="0" err="1" smtClean="0"/>
              <a:t>phreatic</a:t>
            </a:r>
            <a:r>
              <a:rPr lang="en-US" dirty="0" smtClean="0"/>
              <a:t> eruptions. The violent nature of volcanic eruptions involving steam results in the magma and solid rock surrounding the vent being torn into particles of clay to sand size.</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endParaRPr lang="en-US" dirty="0" smtClean="0">
              <a:solidFill>
                <a:schemeClr val="bg1"/>
              </a:solidFill>
            </a:endParaRPr>
          </a:p>
          <a:p>
            <a:pPr eaLnBrk="1" hangingPunct="1"/>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  </a:t>
            </a:r>
          </a:p>
          <a:p>
            <a:pPr eaLnBrk="1" hangingPunct="1"/>
            <a:endParaRPr lang="en-US" dirty="0" smtClean="0">
              <a:solidFill>
                <a:schemeClr val="bg1"/>
              </a:solidFill>
              <a:latin typeface="Times" pitchFamily="18" charset="0"/>
            </a:endParaRPr>
          </a:p>
          <a:p>
            <a:pPr eaLnBrk="1" hangingPunct="1"/>
            <a:r>
              <a:rPr lang="en-US" dirty="0" smtClean="0">
                <a:latin typeface="Times" pitchFamily="18" charset="0"/>
              </a:rPr>
              <a:t>Listed as “mostly” insoluble because although silica and other silica rich minerals will not dissolve in water, many times the </a:t>
            </a:r>
            <a:r>
              <a:rPr lang="en-US" dirty="0" err="1" smtClean="0">
                <a:latin typeface="Times" pitchFamily="18" charset="0"/>
              </a:rPr>
              <a:t>ejecta</a:t>
            </a:r>
            <a:r>
              <a:rPr lang="en-US" dirty="0" smtClean="0">
                <a:latin typeface="Times" pitchFamily="18" charset="0"/>
              </a:rPr>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solidFill>
                  <a:prstClr val="black"/>
                </a:solidFill>
              </a:rPr>
              <a:pPr/>
              <a:t>30</a:t>
            </a:fld>
            <a:endParaRPr lang="en-US" smtClean="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dirty="0" smtClean="0">
                <a:latin typeface="Times" pitchFamily="18" charset="0"/>
              </a:rPr>
              <a:t>Mount St. Helens’ ash cloud reached nearly 90,000 ft in about 30 minutes…well above the </a:t>
            </a:r>
            <a:r>
              <a:rPr lang="en-US" dirty="0" err="1" smtClean="0">
                <a:latin typeface="Times" pitchFamily="18" charset="0"/>
              </a:rPr>
              <a:t>trop</a:t>
            </a:r>
            <a:r>
              <a:rPr lang="en-US" dirty="0" smtClean="0">
                <a:latin typeface="Times" pitchFamily="18" charset="0"/>
              </a:rPr>
              <a:t>/</a:t>
            </a:r>
            <a:r>
              <a:rPr lang="en-US" dirty="0" err="1" smtClean="0">
                <a:latin typeface="Times" pitchFamily="18" charset="0"/>
              </a:rPr>
              <a:t>strat</a:t>
            </a:r>
            <a:r>
              <a:rPr lang="en-US" dirty="0" smtClean="0">
                <a:latin typeface="Times" pitchFamily="18" charset="0"/>
              </a:rPr>
              <a:t> cap.  Ash made its way around the world in about two weeks, with over 1000 commercial flights cancelled (compared to over 60,000 flights in </a:t>
            </a:r>
            <a:r>
              <a:rPr lang="en-US" dirty="0" err="1" smtClean="0">
                <a:latin typeface="Times" pitchFamily="18" charset="0"/>
              </a:rPr>
              <a:t>europe</a:t>
            </a:r>
            <a:r>
              <a:rPr lang="en-US" dirty="0" smtClean="0">
                <a:latin typeface="Times" pitchFamily="18" charset="0"/>
              </a:rPr>
              <a:t> during the recent </a:t>
            </a:r>
            <a:r>
              <a:rPr lang="en-US" dirty="0" err="1" smtClean="0">
                <a:solidFill>
                  <a:schemeClr val="tx1"/>
                </a:solidFill>
              </a:rPr>
              <a:t>Eyjafjallajökull</a:t>
            </a:r>
            <a:r>
              <a:rPr lang="en-US" dirty="0" smtClean="0">
                <a:solidFill>
                  <a:schemeClr val="tx1"/>
                </a:solidFill>
              </a:rPr>
              <a:t> eruption)</a:t>
            </a:r>
            <a:r>
              <a:rPr lang="en-US" dirty="0" smtClean="0">
                <a:latin typeface="Times" pitchFamily="18" charset="0"/>
              </a:rPr>
              <a:t>.  While this was a much more</a:t>
            </a:r>
            <a:r>
              <a:rPr lang="en-US" baseline="0" dirty="0" smtClean="0">
                <a:latin typeface="Times" pitchFamily="18" charset="0"/>
              </a:rPr>
              <a:t> violent eruption than that of </a:t>
            </a:r>
            <a:r>
              <a:rPr lang="en-US" dirty="0" err="1" smtClean="0">
                <a:solidFill>
                  <a:schemeClr val="tx1"/>
                </a:solidFill>
              </a:rPr>
              <a:t>Eyjafjallajökull</a:t>
            </a:r>
            <a:r>
              <a:rPr lang="en-US" dirty="0" smtClean="0">
                <a:solidFill>
                  <a:schemeClr val="tx1"/>
                </a:solidFill>
              </a:rPr>
              <a:t>, it happened</a:t>
            </a:r>
            <a:r>
              <a:rPr lang="en-US" baseline="0" dirty="0" smtClean="0">
                <a:solidFill>
                  <a:schemeClr val="tx1"/>
                </a:solidFill>
              </a:rPr>
              <a:t> in an area that was rather remote (and with favorable weather patterns) to major airports – and allowed for relatively easy re-routing of flights.  </a:t>
            </a:r>
            <a:endParaRPr lang="en-US" dirty="0" smtClean="0">
              <a:latin typeface="Times" pitchFamily="18" charset="0"/>
            </a:endParaRP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solidFill>
                  <a:prstClr val="black"/>
                </a:solidFill>
              </a:rPr>
              <a:pPr/>
              <a:t>32</a:t>
            </a:fld>
            <a:endParaRPr lang="en-US" smtClean="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chemeClr val="bg1"/>
                </a:solidFill>
              </a:rPr>
              <a:t>Photo:</a:t>
            </a:r>
            <a:r>
              <a:rPr lang="en-US" sz="1200" baseline="0" dirty="0" smtClean="0">
                <a:solidFill>
                  <a:schemeClr val="bg1"/>
                </a:solidFill>
              </a:rPr>
              <a:t> Clark Air force Base, June 29, 1991 – E. W. Wolfe</a:t>
            </a:r>
            <a:endParaRPr lang="en-US" sz="1200" dirty="0" smtClean="0">
              <a:solidFill>
                <a:schemeClr val="bg1"/>
              </a:solidFill>
            </a:endParaRPr>
          </a:p>
          <a:p>
            <a:pPr eaLnBrk="1" hangingPunct="1"/>
            <a:endParaRPr lang="en-US" sz="1200" dirty="0" smtClean="0">
              <a:solidFill>
                <a:schemeClr val="bg1"/>
              </a:solidFill>
            </a:endParaRPr>
          </a:p>
          <a:p>
            <a:pPr eaLnBrk="1" hangingPunct="1"/>
            <a:r>
              <a:rPr lang="en-US" sz="1200" dirty="0" smtClean="0">
                <a:solidFill>
                  <a:schemeClr val="bg1"/>
                </a:solidFill>
              </a:rPr>
              <a:t>Collapsed roofs due to heavy ash fall.</a:t>
            </a:r>
          </a:p>
          <a:p>
            <a:pPr eaLnBrk="1" hangingPunct="1"/>
            <a:endParaRPr lang="en-US" sz="1200" dirty="0" smtClean="0">
              <a:solidFill>
                <a:schemeClr val="bg1"/>
              </a:solidFill>
            </a:endParaRPr>
          </a:p>
          <a:p>
            <a:pPr eaLnBrk="1" hangingPunct="1"/>
            <a:r>
              <a:rPr lang="en-US" sz="1200" dirty="0" smtClean="0">
                <a:solidFill>
                  <a:schemeClr val="bg1"/>
                </a:solidFill>
              </a:rPr>
              <a:t>Inhaled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results in death from burns or asphyxiation.</a:t>
            </a:r>
          </a:p>
          <a:p>
            <a:pPr eaLnBrk="1" hangingPunct="1"/>
            <a:endParaRPr lang="en-US" sz="1200" dirty="0" smtClean="0">
              <a:solidFill>
                <a:schemeClr val="bg1"/>
              </a:solidFill>
            </a:endParaRPr>
          </a:p>
          <a:p>
            <a:pPr eaLnBrk="1" hangingPunct="1"/>
            <a:r>
              <a:rPr lang="en-US" sz="1200" dirty="0" smtClean="0">
                <a:solidFill>
                  <a:schemeClr val="bg1"/>
                </a:solidFill>
              </a:rPr>
              <a:t>Long term exposure to breathable ash particles, generally less than 10 microns in size, will result in acute symptoms, such as: nasal irritation, throat irritation , dry coughing.</a:t>
            </a:r>
          </a:p>
          <a:p>
            <a:pPr eaLnBrk="1" hangingPunct="1"/>
            <a:endParaRPr lang="en-US" sz="1200" dirty="0" smtClean="0">
              <a:solidFill>
                <a:schemeClr val="bg1"/>
              </a:solidFill>
            </a:endParaRPr>
          </a:p>
          <a:p>
            <a:pPr eaLnBrk="1" hangingPunct="1"/>
            <a:r>
              <a:rPr lang="en-US" sz="1200" dirty="0" smtClean="0">
                <a:solidFill>
                  <a:schemeClr val="bg1"/>
                </a:solidFill>
              </a:rPr>
              <a:t>For people with pre-existing respiratory problems, severe bronchitis  may result…with symptoms lasting from weeks to months after the </a:t>
            </a:r>
            <a:r>
              <a:rPr lang="en-US" sz="1200" dirty="0" err="1" smtClean="0">
                <a:solidFill>
                  <a:schemeClr val="bg1"/>
                </a:solidFill>
              </a:rPr>
              <a:t>ashfall</a:t>
            </a:r>
            <a:r>
              <a:rPr lang="en-US" sz="1200" dirty="0" smtClean="0">
                <a:solidFill>
                  <a:schemeClr val="bg1"/>
                </a:solidFill>
              </a:rPr>
              <a:t>.</a:t>
            </a:r>
          </a:p>
          <a:p>
            <a:pPr eaLnBrk="1" hangingPunct="1"/>
            <a:endParaRPr lang="en-US" sz="1200" dirty="0" smtClean="0">
              <a:solidFill>
                <a:schemeClr val="bg1"/>
              </a:solidFill>
            </a:endParaRPr>
          </a:p>
          <a:p>
            <a:pPr eaLnBrk="1" hangingPunct="1"/>
            <a:r>
              <a:rPr lang="en-US" sz="1200" dirty="0" smtClean="0">
                <a:solidFill>
                  <a:schemeClr val="bg1"/>
                </a:solidFill>
              </a:rPr>
              <a:t>Eye and skin irritation and damage (to varying degrees) are also common side effects of exposure to airborne ash.</a:t>
            </a: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33</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None/>
              <a:defRPr/>
            </a:pPr>
            <a:r>
              <a:rPr lang="en-US" b="1" dirty="0" smtClean="0"/>
              <a:t>Above image </a:t>
            </a:r>
            <a:r>
              <a:rPr lang="en-US" dirty="0" smtClean="0"/>
              <a:t>-  NOAA-15 Satellite, July 10, 2008, Kilauea Volcano – ash and gas “cloud.”</a:t>
            </a:r>
          </a:p>
          <a:p>
            <a:pPr marL="548640" indent="-411480" fontAlgn="auto">
              <a:lnSpc>
                <a:spcPct val="90000"/>
              </a:lnSpc>
              <a:spcAft>
                <a:spcPts val="0"/>
              </a:spcAft>
              <a:buClr>
                <a:schemeClr val="tx1">
                  <a:shade val="95000"/>
                </a:schemeClr>
              </a:buClr>
              <a:buFont typeface="Wingdings 2"/>
              <a:buNone/>
              <a:defRPr/>
            </a:pPr>
            <a:endParaRPr lang="en-US" dirty="0" smtClean="0"/>
          </a:p>
          <a:p>
            <a:pPr marL="548640" indent="-411480" fontAlgn="auto">
              <a:lnSpc>
                <a:spcPct val="90000"/>
              </a:lnSpc>
              <a:spcAft>
                <a:spcPts val="0"/>
              </a:spcAft>
              <a:buClr>
                <a:schemeClr val="tx1">
                  <a:shade val="95000"/>
                </a:schemeClr>
              </a:buClr>
              <a:buFont typeface="Wingdings 2"/>
              <a:buNone/>
              <a:defRPr/>
            </a:pPr>
            <a:r>
              <a:rPr lang="en-US" b="1" dirty="0" smtClean="0"/>
              <a:t>Volcanic smog</a:t>
            </a:r>
            <a:r>
              <a:rPr lang="en-US" dirty="0" smtClean="0"/>
              <a:t> (</a:t>
            </a:r>
            <a:r>
              <a:rPr lang="en-US" dirty="0" err="1" smtClean="0"/>
              <a:t>vog</a:t>
            </a:r>
            <a:r>
              <a:rPr lang="en-US" dirty="0" smtClean="0"/>
              <a:t>) is formed when SO2 and other gases emitted by an erupting volcano mix with O2 and moisture in the presence of sunlight. The term is often applied to the island of Hawaii, where the Kilauea volcano has been erupting continuously since 1983.  </a:t>
            </a:r>
            <a:r>
              <a:rPr lang="en-US" dirty="0" err="1" smtClean="0"/>
              <a:t>Kīlauea</a:t>
            </a:r>
            <a:r>
              <a:rPr lang="en-US" dirty="0" smtClean="0"/>
              <a:t> emits an estimated 2,000 tons of </a:t>
            </a:r>
            <a:r>
              <a:rPr lang="en-US" dirty="0" err="1" smtClean="0"/>
              <a:t>vog</a:t>
            </a:r>
            <a:r>
              <a:rPr lang="en-US" dirty="0" smtClean="0"/>
              <a:t> every day.</a:t>
            </a:r>
          </a:p>
          <a:p>
            <a:pPr marL="548640" indent="-411480" fontAlgn="auto">
              <a:lnSpc>
                <a:spcPct val="90000"/>
              </a:lnSpc>
              <a:spcAft>
                <a:spcPts val="0"/>
              </a:spcAft>
              <a:buClr>
                <a:schemeClr val="tx1">
                  <a:shade val="95000"/>
                </a:schemeClr>
              </a:buClr>
              <a:buFont typeface="Wingdings 2"/>
              <a:buNone/>
              <a:defRPr/>
            </a:pPr>
            <a:r>
              <a:rPr lang="en-US" dirty="0" err="1" smtClean="0"/>
              <a:t>Vog</a:t>
            </a:r>
            <a:r>
              <a:rPr lang="en-US" dirty="0" smtClean="0"/>
              <a:t>, similar to smog, in</a:t>
            </a:r>
            <a:r>
              <a:rPr lang="en-US" baseline="0" dirty="0" smtClean="0"/>
              <a:t> that</a:t>
            </a:r>
            <a:r>
              <a:rPr lang="en-US" dirty="0" smtClean="0"/>
              <a:t> both contain harmful chemicals that can damage the environment, human health, and the health of other animals. However, they are different. </a:t>
            </a:r>
            <a:r>
              <a:rPr lang="en-US" dirty="0" err="1" smtClean="0"/>
              <a:t>Vog</a:t>
            </a:r>
            <a:r>
              <a:rPr lang="en-US" dirty="0" smtClean="0"/>
              <a:t> is formed when sulfur oxides emitted by a volcano react with moisture to form an aerosol. The aerosol particles scatter light and so make the </a:t>
            </a:r>
            <a:r>
              <a:rPr lang="en-US" dirty="0" err="1" smtClean="0"/>
              <a:t>vog</a:t>
            </a:r>
            <a:r>
              <a:rPr lang="en-US" dirty="0" smtClean="0"/>
              <a:t> visible. Smog is formed largely from the incomplete combustion of fuel, reacting with nitrogen oxides and ozone produced from carbon monoxide by reactions with sunlight. The result is also a visible aerosol.</a:t>
            </a:r>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solidFill>
                  <a:prstClr val="black"/>
                </a:solidFill>
              </a:rPr>
              <a:pPr/>
              <a:t>34</a:t>
            </a:fld>
            <a:endParaRPr lang="en-US" smtClean="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dirty="0" smtClean="0">
                <a:latin typeface="Times" pitchFamily="18" charset="0"/>
              </a:rPr>
              <a:t>The gases are listed in descending order of abundance:  HCL</a:t>
            </a:r>
            <a:r>
              <a:rPr lang="en-US" baseline="0" dirty="0" smtClean="0">
                <a:latin typeface="Times" pitchFamily="18" charset="0"/>
              </a:rPr>
              <a:t> and HF are strong acids.</a:t>
            </a:r>
            <a:endParaRPr lang="en-US" dirty="0" smtClean="0">
              <a:latin typeface="Times" pitchFamily="18" charset="0"/>
            </a:endParaRPr>
          </a:p>
          <a:p>
            <a:r>
              <a:rPr lang="en-US" dirty="0" smtClean="0">
                <a:latin typeface="Times" pitchFamily="18" charset="0"/>
              </a:rPr>
              <a:t>Together with the </a:t>
            </a:r>
            <a:r>
              <a:rPr lang="en-US" dirty="0" err="1" smtClean="0">
                <a:latin typeface="Times" pitchFamily="18" charset="0"/>
              </a:rPr>
              <a:t>tephra</a:t>
            </a:r>
            <a:r>
              <a:rPr lang="en-US" dirty="0" smtClean="0">
                <a:latin typeface="Times" pitchFamily="18" charset="0"/>
              </a:rPr>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latin typeface="Times" pitchFamily="18" charset="0"/>
              </a:rPr>
              <a:t>tephra</a:t>
            </a:r>
            <a:r>
              <a:rPr lang="en-US" dirty="0" smtClean="0">
                <a:latin typeface="Times" pitchFamily="18" charset="0"/>
              </a:rPr>
              <a:t> particles, and microscopic salt particles.</a:t>
            </a:r>
          </a:p>
          <a:p>
            <a:r>
              <a:rPr lang="en-US" dirty="0" smtClean="0">
                <a:latin typeface="Times" pitchFamily="18" charset="0"/>
              </a:rPr>
              <a:t>The volcanic gases that pose the greatest potential hazard to people, animals, agriculture, and property are </a:t>
            </a:r>
            <a:r>
              <a:rPr lang="en-US" dirty="0" smtClean="0">
                <a:latin typeface="Times" pitchFamily="18" charset="0"/>
                <a:hlinkClick r:id="rId3"/>
              </a:rPr>
              <a:t>sulfur dioxide</a:t>
            </a:r>
            <a:r>
              <a:rPr lang="en-US" dirty="0" smtClean="0">
                <a:latin typeface="Times" pitchFamily="18" charset="0"/>
              </a:rPr>
              <a:t>, </a:t>
            </a:r>
            <a:r>
              <a:rPr lang="en-US" dirty="0" smtClean="0">
                <a:latin typeface="Times" pitchFamily="18" charset="0"/>
                <a:hlinkClick r:id="rId4"/>
              </a:rPr>
              <a:t>carbon dioxide</a:t>
            </a:r>
            <a:r>
              <a:rPr lang="en-US" dirty="0" smtClean="0">
                <a:latin typeface="Times" pitchFamily="18" charset="0"/>
              </a:rPr>
              <a:t>, and </a:t>
            </a:r>
            <a:r>
              <a:rPr lang="en-US" dirty="0" smtClean="0">
                <a:latin typeface="Times" pitchFamily="18" charset="0"/>
                <a:hlinkClick r:id="rId5"/>
              </a:rPr>
              <a:t>hydrogen fluoride</a:t>
            </a:r>
            <a:r>
              <a:rPr lang="en-US" dirty="0" smtClean="0">
                <a:latin typeface="Times" pitchFamily="18" charset="0"/>
              </a:rPr>
              <a:t>. </a:t>
            </a:r>
          </a:p>
          <a:p>
            <a:endParaRPr lang="en-US" dirty="0" smtClean="0">
              <a:latin typeface="Times" pitchFamily="18" charset="0"/>
            </a:endParaRPr>
          </a:p>
          <a:p>
            <a:r>
              <a:rPr lang="en-US" sz="1200" kern="1200" baseline="0" dirty="0" smtClean="0">
                <a:solidFill>
                  <a:schemeClr val="tx1"/>
                </a:solidFill>
                <a:latin typeface="+mn-lt"/>
                <a:ea typeface="+mn-ea"/>
                <a:cs typeface="+mn-cs"/>
              </a:rPr>
              <a:t>The most hazardous volcanic clouds are those produced by explosive magmatic</a:t>
            </a:r>
          </a:p>
          <a:p>
            <a:r>
              <a:rPr lang="en-US" sz="1200" kern="1200" baseline="0" dirty="0" smtClean="0">
                <a:solidFill>
                  <a:schemeClr val="tx1"/>
                </a:solidFill>
                <a:latin typeface="+mn-lt"/>
                <a:ea typeface="+mn-ea"/>
                <a:cs typeface="+mn-cs"/>
              </a:rPr>
              <a:t>eruptions of </a:t>
            </a:r>
            <a:r>
              <a:rPr lang="en-US" sz="1200" kern="1200" baseline="0" dirty="0" err="1" smtClean="0">
                <a:solidFill>
                  <a:schemeClr val="tx1"/>
                </a:solidFill>
                <a:latin typeface="+mn-lt"/>
                <a:ea typeface="+mn-ea"/>
                <a:cs typeface="+mn-cs"/>
              </a:rPr>
              <a:t>silicic</a:t>
            </a:r>
            <a:r>
              <a:rPr lang="en-US" sz="1200" kern="1200" baseline="0" dirty="0" smtClean="0">
                <a:solidFill>
                  <a:schemeClr val="tx1"/>
                </a:solidFill>
                <a:latin typeface="+mn-lt"/>
                <a:ea typeface="+mn-ea"/>
                <a:cs typeface="+mn-cs"/>
              </a:rPr>
              <a:t> volcanoes (These involve hot, viscous magma that is disrupted</a:t>
            </a:r>
          </a:p>
          <a:p>
            <a:r>
              <a:rPr lang="en-US" sz="1200" kern="1200" baseline="0" dirty="0" smtClean="0">
                <a:solidFill>
                  <a:schemeClr val="tx1"/>
                </a:solidFill>
                <a:latin typeface="+mn-lt"/>
                <a:ea typeface="+mn-ea"/>
                <a:cs typeface="+mn-cs"/>
              </a:rPr>
              <a:t>explosively by high internal gas pressures as it ascends - producing</a:t>
            </a:r>
          </a:p>
          <a:p>
            <a:r>
              <a:rPr lang="en-US" sz="1200" kern="1200" baseline="0" dirty="0" smtClean="0">
                <a:solidFill>
                  <a:schemeClr val="tx1"/>
                </a:solidFill>
                <a:latin typeface="+mn-lt"/>
                <a:ea typeface="+mn-ea"/>
                <a:cs typeface="+mn-cs"/>
              </a:rPr>
              <a:t>hot, fine-grained </a:t>
            </a:r>
            <a:r>
              <a:rPr lang="en-US" sz="1200" kern="1200" baseline="0" dirty="0" err="1" smtClean="0">
                <a:solidFill>
                  <a:schemeClr val="tx1"/>
                </a:solidFill>
                <a:latin typeface="+mn-lt"/>
                <a:ea typeface="+mn-ea"/>
                <a:cs typeface="+mn-cs"/>
              </a:rPr>
              <a:t>ejecta</a:t>
            </a:r>
            <a:r>
              <a:rPr lang="en-US" sz="1200" kern="1200" baseline="0" dirty="0" smtClean="0">
                <a:solidFill>
                  <a:schemeClr val="tx1"/>
                </a:solidFill>
                <a:latin typeface="+mn-lt"/>
                <a:ea typeface="+mn-ea"/>
                <a:cs typeface="+mn-cs"/>
              </a:rPr>
              <a:t> that rises rapidly). The thermal energy in explosive, magmatic eruption plumes allows them to quickly reach (and usually exceed) the cruising altitudes of jet aircraft (9–11 km). Since these</a:t>
            </a:r>
          </a:p>
          <a:p>
            <a:r>
              <a:rPr lang="en-US" sz="1200" kern="1200" baseline="0" dirty="0" smtClean="0">
                <a:solidFill>
                  <a:schemeClr val="tx1"/>
                </a:solidFill>
                <a:latin typeface="+mn-lt"/>
                <a:ea typeface="+mn-ea"/>
                <a:cs typeface="+mn-cs"/>
              </a:rPr>
              <a:t>eruptions are driven by magmatic gases, the resultant clouds are also gas-rich, with the</a:t>
            </a:r>
          </a:p>
          <a:p>
            <a:r>
              <a:rPr lang="en-US" sz="1200" kern="1200" baseline="0" dirty="0" smtClean="0">
                <a:solidFill>
                  <a:schemeClr val="tx1"/>
                </a:solidFill>
                <a:latin typeface="+mn-lt"/>
                <a:ea typeface="+mn-ea"/>
                <a:cs typeface="+mn-cs"/>
              </a:rPr>
              <a:t>dominant gases typically being water vapor (H2O), carbon dioxide (CO2), and SO2 (SO2 is</a:t>
            </a:r>
          </a:p>
          <a:p>
            <a:r>
              <a:rPr lang="en-US" sz="1200" kern="1200" baseline="0" dirty="0" smtClean="0">
                <a:solidFill>
                  <a:schemeClr val="tx1"/>
                </a:solidFill>
                <a:latin typeface="+mn-lt"/>
                <a:ea typeface="+mn-ea"/>
                <a:cs typeface="+mn-cs"/>
              </a:rPr>
              <a:t>the volatile sulfur species favored at the low pressures and high temperatures within an</a:t>
            </a:r>
          </a:p>
          <a:p>
            <a:r>
              <a:rPr lang="en-US" sz="1200" kern="1200" baseline="0" dirty="0" smtClean="0">
                <a:solidFill>
                  <a:schemeClr val="tx1"/>
                </a:solidFill>
                <a:latin typeface="+mn-lt"/>
                <a:ea typeface="+mn-ea"/>
                <a:cs typeface="+mn-cs"/>
              </a:rPr>
              <a:t>erupting volcano). Of these gases, SO2 is by far the easiest to measure using remote sensing</a:t>
            </a:r>
          </a:p>
          <a:p>
            <a:r>
              <a:rPr lang="en-US" sz="1200" kern="1200" baseline="0" dirty="0" smtClean="0">
                <a:solidFill>
                  <a:schemeClr val="tx1"/>
                </a:solidFill>
                <a:latin typeface="+mn-lt"/>
                <a:ea typeface="+mn-ea"/>
                <a:cs typeface="+mn-cs"/>
              </a:rPr>
              <a:t>techniques. Although the ash and SO2 may subsequently separate into distinct clouds under</a:t>
            </a:r>
          </a:p>
          <a:p>
            <a:r>
              <a:rPr lang="en-US" sz="1200" kern="1200" baseline="0" dirty="0" smtClean="0">
                <a:solidFill>
                  <a:schemeClr val="tx1"/>
                </a:solidFill>
                <a:latin typeface="+mn-lt"/>
                <a:ea typeface="+mn-ea"/>
                <a:cs typeface="+mn-cs"/>
              </a:rPr>
              <a:t>conditions of vertical wind shear as the ash falls out to lower altitudes, the presence of SO2 is a robust indication (used as a proxy) that a magmatic eruption has occurred and that airborne ash is likely to be present.</a:t>
            </a:r>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a:p>
            <a:endParaRPr lang="en-US" dirty="0" smtClean="0">
              <a:latin typeface="Times" pitchFamily="18" charset="0"/>
            </a:endParaRPr>
          </a:p>
          <a:p>
            <a:pPr eaLnBrk="1" hangingPunct="1"/>
            <a:r>
              <a:rPr lang="en-US" dirty="0" smtClean="0">
                <a:latin typeface="Times" pitchFamily="18" charset="0"/>
              </a:rPr>
              <a:t>Additionally:  </a:t>
            </a:r>
            <a:r>
              <a:rPr lang="en-US" sz="1200" dirty="0" smtClean="0">
                <a:solidFill>
                  <a:srgbClr val="FFFF00"/>
                </a:solidFill>
              </a:rPr>
              <a:t>S0</a:t>
            </a:r>
            <a:r>
              <a:rPr lang="en-US" sz="1200" baseline="-25000" dirty="0" smtClean="0">
                <a:solidFill>
                  <a:srgbClr val="FFFF00"/>
                </a:solidFill>
              </a:rPr>
              <a:t>2</a:t>
            </a:r>
            <a:r>
              <a:rPr lang="en-US" sz="1200" dirty="0" smtClean="0">
                <a:solidFill>
                  <a:srgbClr val="FFFF00"/>
                </a:solidFill>
              </a:rPr>
              <a:t> gas can lead to acid rain production and air pollution downwind from the volcano. </a:t>
            </a:r>
          </a:p>
          <a:p>
            <a:pPr eaLnBrk="1" hangingPunct="1"/>
            <a:endParaRPr lang="en-US" sz="1200" dirty="0" smtClean="0">
              <a:solidFill>
                <a:srgbClr val="FFFF00"/>
              </a:solidFill>
            </a:endParaRPr>
          </a:p>
          <a:p>
            <a:pPr eaLnBrk="1" hangingPunct="1"/>
            <a:r>
              <a:rPr lang="en-US" sz="1200" dirty="0" smtClean="0">
                <a:solidFill>
                  <a:srgbClr val="FFFF00"/>
                </a:solidFill>
              </a:rPr>
              <a:t>C0</a:t>
            </a:r>
            <a:r>
              <a:rPr lang="en-US" sz="1200" baseline="-25000" dirty="0" smtClean="0">
                <a:solidFill>
                  <a:srgbClr val="FFFF00"/>
                </a:solidFill>
              </a:rPr>
              <a:t>2</a:t>
            </a:r>
            <a:r>
              <a:rPr lang="en-US" sz="1200" dirty="0" smtClean="0">
                <a:solidFill>
                  <a:srgbClr val="FFFF00"/>
                </a:solidFill>
              </a:rPr>
              <a:t> gas, being heavier than air, may flow like a river into in adjacent low-lying areas and accumulate in the soil. If sufficient in depth (low mixing) and concentration, the C0</a:t>
            </a:r>
            <a:r>
              <a:rPr lang="en-US" sz="1200" baseline="-25000" dirty="0" smtClean="0">
                <a:solidFill>
                  <a:srgbClr val="FFFF00"/>
                </a:solidFill>
              </a:rPr>
              <a:t>2</a:t>
            </a:r>
            <a:r>
              <a:rPr lang="en-US" sz="1200" dirty="0" smtClean="0">
                <a:solidFill>
                  <a:srgbClr val="FFFF00"/>
                </a:solidFill>
              </a:rPr>
              <a:t> gas can be lethal to all living matter. </a:t>
            </a:r>
          </a:p>
          <a:p>
            <a:pPr eaLnBrk="1" hangingPunct="1"/>
            <a:endParaRPr lang="en-US" sz="1200" dirty="0" smtClean="0">
              <a:solidFill>
                <a:srgbClr val="FFFF00"/>
              </a:solidFill>
            </a:endParaRPr>
          </a:p>
          <a:p>
            <a:pPr eaLnBrk="1" hangingPunct="1"/>
            <a:r>
              <a:rPr lang="en-US" sz="1200" dirty="0" smtClean="0">
                <a:solidFill>
                  <a:srgbClr val="FFFF00"/>
                </a:solidFill>
              </a:rPr>
              <a:t>A few notable eruptions in the past have released enough hydrogen fluoride (HF), carried on the wind and bound to ash particles, to kill or maim animals that ate any food coated in the ash.</a:t>
            </a:r>
          </a:p>
          <a:p>
            <a:r>
              <a:rPr lang="en-US" dirty="0" smtClean="0">
                <a:latin typeface="Times" pitchFamily="18" charset="0"/>
              </a:rPr>
              <a:t> </a:t>
            </a:r>
          </a:p>
          <a:p>
            <a:r>
              <a:rPr lang="en-US" b="1" dirty="0" smtClean="0">
                <a:latin typeface="Times" pitchFamily="18" charset="0"/>
              </a:rPr>
              <a:t>Background picture</a:t>
            </a:r>
            <a:r>
              <a:rPr lang="en-US" dirty="0" smtClean="0">
                <a:latin typeface="Times" pitchFamily="18" charset="0"/>
              </a:rPr>
              <a:t> (above) - Mammoth Mountain</a:t>
            </a:r>
            <a:r>
              <a:rPr lang="en-US" baseline="0" dirty="0" smtClean="0">
                <a:latin typeface="Times" pitchFamily="18" charset="0"/>
              </a:rPr>
              <a:t>, California – 1990</a:t>
            </a:r>
            <a:r>
              <a:rPr lang="en-US" dirty="0" smtClean="0">
                <a:latin typeface="Times" pitchFamily="18" charset="0"/>
              </a:rPr>
              <a:t> results of </a:t>
            </a:r>
            <a:r>
              <a:rPr lang="en-US" b="1" dirty="0" smtClean="0">
                <a:latin typeface="Times" pitchFamily="18" charset="0"/>
              </a:rPr>
              <a:t>CO</a:t>
            </a:r>
            <a:r>
              <a:rPr lang="en-US" sz="800" b="1" dirty="0" smtClean="0">
                <a:latin typeface="Times" pitchFamily="18" charset="0"/>
              </a:rPr>
              <a:t>2</a:t>
            </a:r>
            <a:r>
              <a:rPr lang="en-US" b="1" dirty="0" smtClean="0">
                <a:latin typeface="Times" pitchFamily="18" charset="0"/>
              </a:rPr>
              <a:t> poisoning</a:t>
            </a:r>
            <a:r>
              <a:rPr lang="en-US" dirty="0" smtClean="0">
                <a:latin typeface="Times" pitchFamily="18" charset="0"/>
              </a:rPr>
              <a:t>:  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latin typeface="Times" pitchFamily="18" charset="0"/>
            </a:endParaRPr>
          </a:p>
          <a:p>
            <a:pPr eaLnBrk="1" hangingPunct="1"/>
            <a:endParaRPr lang="en-US" dirty="0" smtClean="0">
              <a:latin typeface="Times" pitchFamily="18" charset="0"/>
            </a:endParaRP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solidFill>
                  <a:prstClr val="black"/>
                </a:solidFill>
              </a:rPr>
              <a:pPr/>
              <a:t>35</a:t>
            </a:fld>
            <a:endParaRPr lang="en-US" smtClean="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Above and below from</a:t>
            </a:r>
            <a:r>
              <a:rPr lang="en-US" sz="1200" b="1" i="1" kern="1200" baseline="0" dirty="0" smtClean="0">
                <a:solidFill>
                  <a:schemeClr val="tx1"/>
                </a:solidFill>
                <a:latin typeface="+mn-lt"/>
                <a:ea typeface="+mn-ea"/>
                <a:cs typeface="+mn-cs"/>
              </a:rPr>
              <a:t>:  </a:t>
            </a:r>
          </a:p>
          <a:p>
            <a:r>
              <a:rPr lang="en-US" sz="1200" b="1" i="1" kern="1200" baseline="0" dirty="0" smtClean="0">
                <a:solidFill>
                  <a:schemeClr val="tx1"/>
                </a:solidFill>
                <a:latin typeface="+mn-lt"/>
                <a:ea typeface="+mn-ea"/>
                <a:cs typeface="+mn-cs"/>
              </a:rPr>
              <a:t>Tracking volcanic sulfur dioxide clouds for aviation</a:t>
            </a:r>
          </a:p>
          <a:p>
            <a:r>
              <a:rPr lang="en-US" sz="1200" b="1" i="1" kern="1200" baseline="0" dirty="0" smtClean="0">
                <a:solidFill>
                  <a:schemeClr val="tx1"/>
                </a:solidFill>
                <a:latin typeface="+mn-lt"/>
                <a:ea typeface="+mn-ea"/>
                <a:cs typeface="+mn-cs"/>
              </a:rPr>
              <a:t>hazard mitigation</a:t>
            </a:r>
          </a:p>
          <a:p>
            <a:r>
              <a:rPr lang="en-US" sz="1200" kern="1200" baseline="0" dirty="0" smtClean="0">
                <a:solidFill>
                  <a:schemeClr val="tx1"/>
                </a:solidFill>
                <a:latin typeface="+mn-lt"/>
                <a:ea typeface="+mn-ea"/>
                <a:cs typeface="+mn-cs"/>
              </a:rPr>
              <a:t>Simon A. </a:t>
            </a:r>
            <a:r>
              <a:rPr lang="en-US" sz="1200" kern="1200" baseline="0" dirty="0" err="1" smtClean="0">
                <a:solidFill>
                  <a:schemeClr val="tx1"/>
                </a:solidFill>
                <a:latin typeface="+mn-lt"/>
                <a:ea typeface="+mn-ea"/>
                <a:cs typeface="+mn-cs"/>
              </a:rPr>
              <a:t>Carn</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Arlin</a:t>
            </a:r>
            <a:r>
              <a:rPr lang="en-US" sz="1200" kern="1200" baseline="0" dirty="0" smtClean="0">
                <a:solidFill>
                  <a:schemeClr val="tx1"/>
                </a:solidFill>
                <a:latin typeface="+mn-lt"/>
                <a:ea typeface="+mn-ea"/>
                <a:cs typeface="+mn-cs"/>
              </a:rPr>
              <a:t> J. Krueger , </a:t>
            </a:r>
            <a:r>
              <a:rPr lang="en-US" sz="1200" kern="1200" baseline="0" dirty="0" err="1" smtClean="0">
                <a:solidFill>
                  <a:schemeClr val="tx1"/>
                </a:solidFill>
                <a:latin typeface="+mn-lt"/>
                <a:ea typeface="+mn-ea"/>
                <a:cs typeface="+mn-cs"/>
              </a:rPr>
              <a:t>Nickolay</a:t>
            </a:r>
            <a:r>
              <a:rPr lang="en-US" sz="1200" kern="1200" baseline="0" dirty="0" smtClean="0">
                <a:solidFill>
                  <a:schemeClr val="tx1"/>
                </a:solidFill>
                <a:latin typeface="+mn-lt"/>
                <a:ea typeface="+mn-ea"/>
                <a:cs typeface="+mn-cs"/>
              </a:rPr>
              <a:t> A. </a:t>
            </a:r>
            <a:r>
              <a:rPr lang="en-US" sz="1200" kern="1200" baseline="0" dirty="0" err="1" smtClean="0">
                <a:solidFill>
                  <a:schemeClr val="tx1"/>
                </a:solidFill>
                <a:latin typeface="+mn-lt"/>
                <a:ea typeface="+mn-ea"/>
                <a:cs typeface="+mn-cs"/>
              </a:rPr>
              <a:t>Krotkov</a:t>
            </a:r>
            <a:r>
              <a:rPr lang="en-US" sz="1200" kern="1200" baseline="0" dirty="0" smtClean="0">
                <a:solidFill>
                  <a:schemeClr val="tx1"/>
                </a:solidFill>
                <a:latin typeface="+mn-lt"/>
                <a:ea typeface="+mn-ea"/>
                <a:cs typeface="+mn-cs"/>
              </a:rPr>
              <a:t> , Kai Yang , </a:t>
            </a:r>
          </a:p>
          <a:p>
            <a:r>
              <a:rPr lang="en-US" sz="1200" kern="1200" baseline="0" dirty="0" smtClean="0">
                <a:solidFill>
                  <a:schemeClr val="tx1"/>
                </a:solidFill>
                <a:latin typeface="+mn-lt"/>
                <a:ea typeface="+mn-ea"/>
                <a:cs typeface="+mn-cs"/>
              </a:rPr>
              <a:t>Keith Evans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is evidence that SO2 (and its oxidation product sulfuric acid aerosol) constitute an aviation hazard. During the sulfur-rich eruptions of El </a:t>
            </a:r>
            <a:r>
              <a:rPr lang="en-US" sz="1200" kern="1200" baseline="0" dirty="0" err="1" smtClean="0">
                <a:solidFill>
                  <a:schemeClr val="tx1"/>
                </a:solidFill>
                <a:latin typeface="+mn-lt"/>
                <a:ea typeface="+mn-ea"/>
                <a:cs typeface="+mn-cs"/>
              </a:rPr>
              <a:t>Chicho´n</a:t>
            </a:r>
            <a:r>
              <a:rPr lang="en-US" sz="1200" kern="1200" baseline="0" dirty="0" smtClean="0">
                <a:solidFill>
                  <a:schemeClr val="tx1"/>
                </a:solidFill>
                <a:latin typeface="+mn-lt"/>
                <a:ea typeface="+mn-ea"/>
                <a:cs typeface="+mn-cs"/>
              </a:rPr>
              <a:t> (Mexico) in 1982 and Pinatubo(Philippines) in 1991, large amounts of SO2 were emplaced into the stratosphere, </a:t>
            </a:r>
            <a:r>
              <a:rPr lang="en-US" sz="1200" kern="1200" baseline="0" dirty="0" err="1" smtClean="0">
                <a:solidFill>
                  <a:schemeClr val="tx1"/>
                </a:solidFill>
                <a:latin typeface="+mn-lt"/>
                <a:ea typeface="+mn-ea"/>
                <a:cs typeface="+mn-cs"/>
              </a:rPr>
              <a:t>eventuallyconverting</a:t>
            </a:r>
            <a:r>
              <a:rPr lang="en-US" sz="1200" kern="1200" baseline="0" dirty="0" smtClean="0">
                <a:solidFill>
                  <a:schemeClr val="tx1"/>
                </a:solidFill>
                <a:latin typeface="+mn-lt"/>
                <a:ea typeface="+mn-ea"/>
                <a:cs typeface="+mn-cs"/>
              </a:rPr>
              <a:t> to sulfate aerosol. For many months (and even a few years) after these eruptions, airlines reported an increase in the incidence of crazing of acrylic windows on jet aircraft and attributed these effects to residual volcanogenic acid aerosol at cruising altitudes. Problems reported after the Pinatubo eruption included forward airframe damage, fading of polyurethane paint, and the accumulation of sulfate deposits in the engine’s turbines, which blocked cooling </a:t>
            </a:r>
            <a:r>
              <a:rPr lang="en-US" sz="1200" kern="1200" baseline="0" smtClean="0">
                <a:solidFill>
                  <a:schemeClr val="tx1"/>
                </a:solidFill>
                <a:latin typeface="+mn-lt"/>
                <a:ea typeface="+mn-ea"/>
                <a:cs typeface="+mn-cs"/>
              </a:rPr>
              <a:t>holes and resulted </a:t>
            </a:r>
            <a:r>
              <a:rPr lang="en-US" sz="1200" kern="1200" baseline="0" dirty="0" smtClean="0">
                <a:solidFill>
                  <a:schemeClr val="tx1"/>
                </a:solidFill>
                <a:latin typeface="+mn-lt"/>
                <a:ea typeface="+mn-ea"/>
                <a:cs typeface="+mn-cs"/>
              </a:rPr>
              <a:t>in engine overheating.  In June 1982, one year after the Pinatubo eruption, a jet suffered engine power loss caused by accumulated sulfate deposits, which were linked to the Pinatubo SO2 emissions.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p>
          <a:p>
            <a:pPr marL="548640" indent="-411480" fontAlgn="auto">
              <a:lnSpc>
                <a:spcPct val="90000"/>
              </a:lnSpc>
              <a:spcAft>
                <a:spcPts val="0"/>
              </a:spcAft>
              <a:buClr>
                <a:schemeClr val="tx1">
                  <a:shade val="95000"/>
                </a:schemeClr>
              </a:buClr>
              <a:buFont typeface="Wingdings 2"/>
              <a:buChar char=""/>
              <a:defRPr/>
            </a:pPr>
            <a:endParaRPr lang="en-US" dirty="0" smtClean="0"/>
          </a:p>
          <a:p>
            <a:r>
              <a:rPr lang="en-US" sz="1200" kern="1200" baseline="0" dirty="0" smtClean="0">
                <a:solidFill>
                  <a:schemeClr val="tx1"/>
                </a:solidFill>
                <a:latin typeface="+mn-lt"/>
                <a:ea typeface="+mn-ea"/>
                <a:cs typeface="+mn-cs"/>
              </a:rPr>
              <a:t>Damage to leading edge surfaces of aircraft.  • Ash ingested into jet engines results in loss of performance, and possibly complete</a:t>
            </a:r>
          </a:p>
          <a:p>
            <a:r>
              <a:rPr lang="en-US" sz="1200" kern="1200" baseline="0" dirty="0" smtClean="0">
                <a:solidFill>
                  <a:schemeClr val="tx1"/>
                </a:solidFill>
                <a:latin typeface="+mn-lt"/>
                <a:ea typeface="+mn-ea"/>
                <a:cs typeface="+mn-cs"/>
              </a:rPr>
              <a:t>shutdown.  • The continued increase in international air traffic will lead to a higher likelihood of volcanic ash encounters.</a:t>
            </a:r>
            <a:endParaRPr lang="en-US" dirty="0" smtClean="0"/>
          </a:p>
          <a:p>
            <a:pPr marL="548640" indent="-411480" fontAlgn="auto">
              <a:lnSpc>
                <a:spcPct val="90000"/>
              </a:lnSpc>
              <a:spcAft>
                <a:spcPts val="0"/>
              </a:spcAft>
              <a:buClr>
                <a:schemeClr val="tx1">
                  <a:shade val="95000"/>
                </a:schemeClr>
              </a:buClr>
              <a:buFont typeface="Wingdings 2"/>
              <a:buChar char=""/>
              <a:defRPr/>
            </a:pPr>
            <a:endParaRPr lang="en-US" dirty="0" smtClean="0"/>
          </a:p>
          <a:p>
            <a:pPr marL="548640" marR="0" indent="-411480" algn="l" defTabSz="914400" rtl="0" eaLnBrk="1" fontAlgn="auto" latinLnBrk="0" hangingPunct="1">
              <a:lnSpc>
                <a:spcPct val="90000"/>
              </a:lnSpc>
              <a:spcBef>
                <a:spcPts val="0"/>
              </a:spcBef>
              <a:spcAft>
                <a:spcPts val="0"/>
              </a:spcAft>
              <a:buClr>
                <a:schemeClr val="tx1">
                  <a:shade val="95000"/>
                </a:schemeClr>
              </a:buClr>
              <a:buSzTx/>
              <a:buFont typeface="Wingdings 2"/>
              <a:buChar char=""/>
              <a:tabLst/>
              <a:defRPr/>
            </a:pPr>
            <a:r>
              <a:rPr lang="en-US" dirty="0" smtClean="0"/>
              <a:t>Again…significant hazards to aircraft both in the air and on the ground. </a:t>
            </a: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pPr marL="548640" indent="-411480" fontAlgn="auto">
              <a:lnSpc>
                <a:spcPct val="90000"/>
              </a:lnSpc>
              <a:spcAft>
                <a:spcPts val="0"/>
              </a:spcAft>
              <a:buClr>
                <a:schemeClr val="tx1">
                  <a:shade val="95000"/>
                </a:schemeClr>
              </a:buClr>
              <a:buFont typeface="Wingdings 2"/>
              <a:buChar char=""/>
              <a:defRPr/>
            </a:pPr>
            <a:r>
              <a:rPr lang="en-US" dirty="0" smtClean="0"/>
              <a:t>And…hazards to airports (more coming up). </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solidFill>
                  <a:prstClr val="black"/>
                </a:solidFill>
              </a:rPr>
              <a:pPr/>
              <a:t>37</a:t>
            </a:fld>
            <a:endParaRPr lang="en-US" smtClean="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Damage to exterior surfaces of several Boeing 727s and a schematic of damage to a 747-400 jumbo jet following an encounter with the June 15, 1991, ash cloud from Mount Pinatubo.  From </a:t>
            </a:r>
            <a:r>
              <a:rPr lang="en-US" b="1" i="1" dirty="0" smtClean="0">
                <a:latin typeface="Times" pitchFamily="18" charset="0"/>
              </a:rPr>
              <a:t>The 1991 Pinatubo Eruptions and Their Effects on Aircraft Operations , </a:t>
            </a:r>
            <a:r>
              <a:rPr lang="en-US" i="1" dirty="0" smtClean="0">
                <a:latin typeface="Times" pitchFamily="18" charset="0"/>
              </a:rPr>
              <a:t>b</a:t>
            </a:r>
            <a:r>
              <a:rPr lang="en-US" dirty="0" smtClean="0">
                <a:latin typeface="Times" pitchFamily="18" charset="0"/>
              </a:rPr>
              <a:t>y Thomas J. </a:t>
            </a:r>
            <a:r>
              <a:rPr lang="en-US" dirty="0" err="1" smtClean="0">
                <a:latin typeface="Times" pitchFamily="18" charset="0"/>
              </a:rPr>
              <a:t>Casadevall</a:t>
            </a:r>
            <a:r>
              <a:rPr lang="en-US" dirty="0" smtClean="0">
                <a:latin typeface="Times" pitchFamily="18" charset="0"/>
              </a:rPr>
              <a:t>, </a:t>
            </a:r>
            <a:r>
              <a:rPr lang="en-US" dirty="0" err="1" smtClean="0">
                <a:latin typeface="Times" pitchFamily="18" charset="0"/>
              </a:rPr>
              <a:t>Perla</a:t>
            </a:r>
            <a:r>
              <a:rPr lang="en-US" dirty="0" smtClean="0">
                <a:latin typeface="Times" pitchFamily="18" charset="0"/>
              </a:rPr>
              <a:t> J. Delos Reyes, and David J. Schneider</a:t>
            </a:r>
            <a:r>
              <a:rPr lang="en-US" baseline="30000" dirty="0" smtClean="0">
                <a:latin typeface="Times" pitchFamily="18" charset="0"/>
              </a:rPr>
              <a:t> –</a:t>
            </a:r>
            <a:r>
              <a:rPr lang="en-US" dirty="0" smtClean="0">
                <a:latin typeface="Times" pitchFamily="18" charset="0"/>
              </a:rPr>
              <a:t> USGS. 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endParaRPr lang="en-US" b="1" i="1" dirty="0" smtClean="0">
              <a:latin typeface="Times" pitchFamily="18" charset="0"/>
            </a:endParaRPr>
          </a:p>
          <a:p>
            <a:endParaRPr lang="en-US" dirty="0"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solidFill>
                  <a:prstClr val="black"/>
                </a:solidFill>
              </a:rPr>
              <a:pPr/>
              <a:t>38</a:t>
            </a:fld>
            <a:endParaRPr lang="en-US" smtClean="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(From NASA:  “</a:t>
            </a:r>
            <a:r>
              <a:rPr lang="en-US" sz="1200" b="1" kern="1200" baseline="0" dirty="0" smtClean="0">
                <a:solidFill>
                  <a:schemeClr val="tx1"/>
                </a:solidFill>
                <a:latin typeface="+mn-lt"/>
                <a:ea typeface="+mn-ea"/>
                <a:cs typeface="+mn-cs"/>
              </a:rPr>
              <a:t>Engine Damage to a NASA DC-8-72 Airplane From a High-Altitude Encounter With a Diffuse Volcanic Ash Cloud”</a:t>
            </a:r>
          </a:p>
          <a:p>
            <a:r>
              <a:rPr lang="en-US" sz="1200" b="0" kern="1200" baseline="0" dirty="0" smtClean="0">
                <a:solidFill>
                  <a:schemeClr val="tx1"/>
                </a:solidFill>
                <a:latin typeface="+mn-lt"/>
                <a:ea typeface="+mn-ea"/>
                <a:cs typeface="+mn-cs"/>
              </a:rPr>
              <a:t>August 2003 - By </a:t>
            </a:r>
            <a:r>
              <a:rPr lang="en-US" sz="1200" b="0" i="1" kern="1200" baseline="0" dirty="0" smtClean="0">
                <a:solidFill>
                  <a:schemeClr val="tx1"/>
                </a:solidFill>
                <a:latin typeface="+mn-lt"/>
                <a:ea typeface="+mn-ea"/>
                <a:cs typeface="+mn-cs"/>
              </a:rPr>
              <a:t>T</a:t>
            </a:r>
            <a:r>
              <a:rPr lang="en-US" sz="1200" i="1" kern="1200" baseline="0" dirty="0" smtClean="0">
                <a:solidFill>
                  <a:schemeClr val="tx1"/>
                </a:solidFill>
                <a:latin typeface="+mn-lt"/>
                <a:ea typeface="+mn-ea"/>
                <a:cs typeface="+mn-cs"/>
              </a:rPr>
              <a:t>homas J. </a:t>
            </a:r>
            <a:r>
              <a:rPr lang="en-US" sz="1200" i="1" kern="1200" baseline="0" dirty="0" err="1" smtClean="0">
                <a:solidFill>
                  <a:schemeClr val="tx1"/>
                </a:solidFill>
                <a:latin typeface="+mn-lt"/>
                <a:ea typeface="+mn-ea"/>
                <a:cs typeface="+mn-cs"/>
              </a:rPr>
              <a:t>Grindle</a:t>
            </a:r>
            <a:r>
              <a:rPr lang="en-US" sz="1200" i="1" kern="1200" baseline="0" dirty="0" smtClean="0">
                <a:solidFill>
                  <a:schemeClr val="tx1"/>
                </a:solidFill>
                <a:latin typeface="+mn-lt"/>
                <a:ea typeface="+mn-ea"/>
                <a:cs typeface="+mn-cs"/>
              </a:rPr>
              <a:t> and Frank W. </a:t>
            </a:r>
            <a:r>
              <a:rPr lang="en-US" sz="1200" i="1" kern="1200" baseline="0" dirty="0" err="1" smtClean="0">
                <a:solidFill>
                  <a:schemeClr val="tx1"/>
                </a:solidFill>
                <a:latin typeface="+mn-lt"/>
                <a:ea typeface="+mn-ea"/>
                <a:cs typeface="+mn-cs"/>
              </a:rPr>
              <a:t>Burcham</a:t>
            </a:r>
            <a:r>
              <a:rPr lang="en-US" sz="1200" i="1" kern="1200" baseline="0" dirty="0" smtClean="0">
                <a:solidFill>
                  <a:schemeClr val="tx1"/>
                </a:solidFill>
                <a:latin typeface="+mn-lt"/>
                <a:ea typeface="+mn-ea"/>
                <a:cs typeface="+mn-cs"/>
              </a:rPr>
              <a:t>, Jr.)</a:t>
            </a:r>
          </a:p>
          <a:p>
            <a:endParaRPr lang="en-US" dirty="0" smtClean="0"/>
          </a:p>
          <a:p>
            <a:r>
              <a:rPr lang="en-US" dirty="0" smtClean="0"/>
              <a:t>As it turns out…it doesn’t take much to do damage.  This is from a</a:t>
            </a:r>
            <a:r>
              <a:rPr lang="en-US" sz="1200" dirty="0" smtClean="0">
                <a:solidFill>
                  <a:schemeClr val="bg1"/>
                </a:solidFill>
              </a:rPr>
              <a:t>n encounter (Feb. 2000) of a NASA DC-8-72 research airplane with a diffuse volcanic ash cloud from Mt Hekla volcano. </a:t>
            </a:r>
          </a:p>
          <a:p>
            <a:endParaRPr lang="en-US" sz="1200" kern="1200" baseline="0" dirty="0" smtClean="0">
              <a:solidFill>
                <a:schemeClr val="bg1"/>
              </a:solidFill>
              <a:latin typeface="+mn-lt"/>
              <a:ea typeface="+mn-ea"/>
              <a:cs typeface="+mn-cs"/>
            </a:endParaRPr>
          </a:p>
          <a:p>
            <a:r>
              <a:rPr lang="en-US" sz="1200" kern="1200" baseline="0" dirty="0" smtClean="0">
                <a:solidFill>
                  <a:schemeClr val="tx1"/>
                </a:solidFill>
                <a:latin typeface="+mn-lt"/>
                <a:ea typeface="+mn-ea"/>
                <a:cs typeface="+mn-cs"/>
              </a:rPr>
              <a:t>The NASA DC-8 research airplane inadvertently flew through the fringe of a volcanic ash cloud produced by the Mt. Hekla volcano in Iceland. This encounter occurred in total darkness (no moon) in the early morning of February 28, 2000. There were no indications to the flight crew, but sensitive onboard instruments detected the 35-hr-old ash plume. Upon landing there was no visible damage to the airplane or engine first-stage fan blades; but later close-up inspection of the engines revealed clogged turbine cooling air passages, etc.</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Analysis of engine damage:  All engines exhibited a fine white powder coating throughout. There was leading edge erosion on HPT vanes and blades, blocked cooling air holes, blistered coatings, and a buildup of fine ash inside passages. The photos in the slide above show damaged HPT blades, with clogged cooling air holes, leading edge erosion, buildup of ash in passages, and blistered blade coatings clearly visible. Total</a:t>
            </a:r>
          </a:p>
          <a:p>
            <a:r>
              <a:rPr lang="en-US" sz="1200" kern="1200" baseline="0" dirty="0" smtClean="0">
                <a:solidFill>
                  <a:schemeClr val="tx1"/>
                </a:solidFill>
                <a:latin typeface="+mn-lt"/>
                <a:ea typeface="+mn-ea"/>
                <a:cs typeface="+mn-cs"/>
              </a:rPr>
              <a:t>cost of refurbishment (to standard flight condition) for all four engines was $3.2 million.  Even though this was a diffuse ash cloud, the exposure was long enough and engine temperatures were high enough that engine hot section blades and vanes were coated and cooling air passages were</a:t>
            </a:r>
          </a:p>
          <a:p>
            <a:r>
              <a:rPr lang="en-US" sz="1200" kern="1200" baseline="0" dirty="0" smtClean="0">
                <a:solidFill>
                  <a:schemeClr val="tx1"/>
                </a:solidFill>
                <a:latin typeface="+mn-lt"/>
                <a:ea typeface="+mn-ea"/>
                <a:cs typeface="+mn-cs"/>
              </a:rPr>
              <a:t>partially or completely blocked. The un-cooled blades still performed aerodynamically but necessitated expensive overhauls. The insidious nature of this encounter and the resulting damage was such that engine trending did not reveal a problem, yet hot section parts may have begun to fail (through blade erosion) if flown another 100 hr.  Normally, failure would have not been an issue for at least another 1000 hours.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Later satellite data analysis of the volcanic ash plume trajectory indicated the ash plume had been transported further north than predicted by atmospheric effects. Analysis of the ash particles collected in cabin air heat exchanger filters showed strong evidence of volcanic ash, most of which may have been ice-coated (and therefore less damaging to the airplane) at the time of the encounter. Engine operating temperatures at the</a:t>
            </a:r>
          </a:p>
          <a:p>
            <a:r>
              <a:rPr lang="en-US" sz="1200" kern="1200" baseline="0" dirty="0" smtClean="0">
                <a:solidFill>
                  <a:schemeClr val="tx1"/>
                </a:solidFill>
                <a:latin typeface="+mn-lt"/>
                <a:ea typeface="+mn-ea"/>
                <a:cs typeface="+mn-cs"/>
              </a:rPr>
              <a:t>time of the encounter were sufficiently high to cause melting and fusing of ash on and inside high-pressure turbine blade cooling passages. There was no evidence of engine damage in the engine trending results, but some of the turbine blades had been operating partially </a:t>
            </a:r>
            <a:r>
              <a:rPr lang="en-US" sz="1200" kern="1200" baseline="0" dirty="0" err="1" smtClean="0">
                <a:solidFill>
                  <a:schemeClr val="tx1"/>
                </a:solidFill>
                <a:latin typeface="+mn-lt"/>
                <a:ea typeface="+mn-ea"/>
                <a:cs typeface="+mn-cs"/>
              </a:rPr>
              <a:t>uncooled</a:t>
            </a:r>
            <a:r>
              <a:rPr lang="en-US" sz="1200" kern="1200" baseline="0" dirty="0" smtClean="0">
                <a:solidFill>
                  <a:schemeClr val="tx1"/>
                </a:solidFill>
                <a:latin typeface="+mn-lt"/>
                <a:ea typeface="+mn-ea"/>
                <a:cs typeface="+mn-cs"/>
              </a:rPr>
              <a:t> and may have had a remaining lifetime of as little as 100 hr. There are currently no fully reliable methods available to flight crews to detect the presence of a diffuse, yet potentially damaging volcanic ash cloud.</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Ingestion of volcanic ash by engines may cause serious deterioration of engine performance due to erosion of moving parts and/or partial or complete blocking of fuel nozzles. </a:t>
            </a:r>
          </a:p>
          <a:p>
            <a:r>
              <a:rPr lang="en-US" sz="1200" kern="1200" baseline="0" dirty="0" smtClean="0">
                <a:solidFill>
                  <a:schemeClr val="tx1"/>
                </a:solidFill>
                <a:latin typeface="+mn-lt"/>
                <a:ea typeface="+mn-ea"/>
                <a:cs typeface="+mn-cs"/>
              </a:rPr>
              <a:t>Volcanic ash contains particles, whose melting point is below engine internal temperature. In-flight, these particles will immediately melt if they go through an engine. Going through the turbine, the melted materials are rapidly cooled down, stick on the turbine vanes, and disturb the flow of high-pressure combustion gases. </a:t>
            </a:r>
          </a:p>
          <a:p>
            <a:r>
              <a:rPr lang="en-US" sz="1200" kern="1200" baseline="0" dirty="0" smtClean="0">
                <a:solidFill>
                  <a:schemeClr val="tx1"/>
                </a:solidFill>
                <a:latin typeface="+mn-lt"/>
                <a:ea typeface="+mn-ea"/>
                <a:cs typeface="+mn-cs"/>
              </a:rPr>
              <a:t>This disorder of the flow may stall the engine, in worst cases. </a:t>
            </a:r>
          </a:p>
        </p:txBody>
      </p:sp>
      <p:sp>
        <p:nvSpPr>
          <p:cNvPr id="4" name="Slide Number Placeholder 3"/>
          <p:cNvSpPr>
            <a:spLocks noGrp="1"/>
          </p:cNvSpPr>
          <p:nvPr>
            <p:ph type="sldNum" sz="quarter" idx="10"/>
          </p:nvPr>
        </p:nvSpPr>
        <p:spPr/>
        <p:txBody>
          <a:bodyPr/>
          <a:lstStyle/>
          <a:p>
            <a:fld id="{443A62B8-CBFA-4A7D-B97A-94A063C82232}"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USGS – Relatively large area affected.  </a:t>
            </a:r>
          </a:p>
          <a:p>
            <a:endParaRPr lang="en-US" dirty="0" smtClean="0"/>
          </a:p>
          <a:p>
            <a:r>
              <a:rPr lang="en-US" dirty="0" smtClean="0"/>
              <a:t>Mount St. Helens Ash Distribution from (just) the May 18</a:t>
            </a:r>
            <a:r>
              <a:rPr lang="en-US" baseline="30000" dirty="0" smtClean="0"/>
              <a:t>th</a:t>
            </a:r>
            <a:r>
              <a:rPr lang="en-US" dirty="0" smtClean="0"/>
              <a:t> Eruption.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ICAO - </a:t>
            </a:r>
            <a:r>
              <a:rPr lang="en-US" b="1" dirty="0" smtClean="0"/>
              <a:t>International Civil Aviation Organization –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has been over $300 million in total repair costs to 120 documented ash/aircraft encounters (up until the recent Icelandic </a:t>
            </a:r>
            <a:r>
              <a:rPr lang="en-US" sz="1200" kern="1200" baseline="0" dirty="0" err="1" smtClean="0">
                <a:solidFill>
                  <a:schemeClr val="tx1"/>
                </a:solidFill>
                <a:latin typeface="+mn-lt"/>
                <a:ea typeface="+mn-ea"/>
                <a:cs typeface="+mn-cs"/>
              </a:rPr>
              <a:t>erupotion</a:t>
            </a:r>
            <a:r>
              <a:rPr lang="en-US" sz="1200" kern="1200" baseline="0" dirty="0" smtClean="0">
                <a:solidFill>
                  <a:schemeClr val="tx1"/>
                </a:solidFill>
                <a:latin typeface="+mn-lt"/>
                <a:ea typeface="+mn-ea"/>
                <a:cs typeface="+mn-cs"/>
              </a:rPr>
              <a:t>).  1 in 4 of all documented volcanic ash encounters result in major damage to aircraft.  During 9 of the 120 encounters, temporary engine failure (flameout) occurred.  However, there have been NO CLASS 5 ENCOUNTERS TO DATE.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dirty="0" smtClean="0">
                <a:latin typeface="Times" pitchFamily="18" charset="0"/>
              </a:rPr>
              <a:t>Photo:</a:t>
            </a:r>
            <a:r>
              <a:rPr lang="en-US" baseline="0" dirty="0" smtClean="0">
                <a:latin typeface="Times" pitchFamily="18" charset="0"/>
              </a:rPr>
              <a:t>  USGS – Joyce Warren, Dec 15, 1989</a:t>
            </a:r>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The explosive characteristics are manifested as the fragmentation of the magma and the high speed jet that issues from the vent. The first distinct feature is a nearly </a:t>
            </a:r>
            <a:r>
              <a:rPr lang="en-US" dirty="0" err="1" smtClean="0">
                <a:latin typeface="Times" pitchFamily="18" charset="0"/>
              </a:rPr>
              <a:t>lithostatic</a:t>
            </a:r>
            <a:r>
              <a:rPr lang="en-US" dirty="0" smtClean="0">
                <a:latin typeface="Times" pitchFamily="18" charset="0"/>
              </a:rPr>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 </a:t>
            </a:r>
            <a:r>
              <a:rPr lang="en-US" baseline="0" dirty="0" smtClean="0">
                <a:latin typeface="Times" pitchFamily="18" charset="0"/>
              </a:rPr>
              <a:t>Sometimes the smaller plumes can be just as  problematic if close to airports.</a:t>
            </a:r>
            <a:endParaRPr lang="en-US" dirty="0" smtClean="0">
              <a:latin typeface="Times" pitchFamily="18" charset="0"/>
            </a:endParaRP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solidFill>
                  <a:prstClr val="black"/>
                </a:solidFill>
              </a:rPr>
              <a:pPr/>
              <a:t>42</a:t>
            </a:fld>
            <a:endParaRPr lang="en-US" smtClean="0">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GOAL: determine eruption height to successfully monitor and forecast volcanic ash dispersion</a:t>
            </a:r>
          </a:p>
          <a:p>
            <a:r>
              <a:rPr lang="en-US" sz="1200" dirty="0" smtClean="0"/>
              <a:t>1. Plume (volcanic cloud) height, like meteorological convection, is affected by wind shear and atmospheric instability.</a:t>
            </a:r>
          </a:p>
          <a:p>
            <a:r>
              <a:rPr lang="en-US" sz="1200" dirty="0" smtClean="0"/>
              <a:t>2. Relatively weak eruptions in moist tropics can trigger deep convection columns (15-20 km) due to the extreme instability.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3. . </a:t>
            </a:r>
            <a:r>
              <a:rPr lang="en-US" sz="1200" dirty="0" smtClean="0">
                <a:solidFill>
                  <a:schemeClr val="bg1"/>
                </a:solidFill>
              </a:rPr>
              <a:t>Given the same eruptive intensity – relatively dry/stable  polar/</a:t>
            </a:r>
            <a:r>
              <a:rPr lang="en-US" sz="1200" dirty="0" err="1" smtClean="0">
                <a:solidFill>
                  <a:schemeClr val="bg1"/>
                </a:solidFill>
              </a:rPr>
              <a:t>subpolar</a:t>
            </a:r>
            <a:r>
              <a:rPr lang="en-US" sz="1200" dirty="0" smtClean="0">
                <a:solidFill>
                  <a:schemeClr val="bg1"/>
                </a:solidFill>
              </a:rPr>
              <a:t> environments will (generally)  produce lower eruptive heights than in the moist/unstable</a:t>
            </a:r>
            <a:r>
              <a:rPr lang="en-US" sz="1200" baseline="0" dirty="0" smtClean="0">
                <a:solidFill>
                  <a:schemeClr val="bg1"/>
                </a:solidFill>
              </a:rPr>
              <a:t> </a:t>
            </a:r>
            <a:r>
              <a:rPr lang="en-US" sz="1200" dirty="0" smtClean="0">
                <a:solidFill>
                  <a:schemeClr val="bg1"/>
                </a:solidFill>
              </a:rPr>
              <a:t>tropics (up 8 - 10 km difference at times).</a:t>
            </a:r>
          </a:p>
          <a:p>
            <a:r>
              <a:rPr lang="en-US" sz="1200" dirty="0" smtClean="0">
                <a:solidFill>
                  <a:schemeClr val="bg1"/>
                </a:solidFill>
              </a:rPr>
              <a:t>4.  A higher proportion of volcanic clouds will reach aircraft cruising levels in the moist tropics than from the drier, more stable, </a:t>
            </a:r>
            <a:r>
              <a:rPr lang="en-US" sz="1200" dirty="0" err="1" smtClean="0">
                <a:solidFill>
                  <a:schemeClr val="bg1"/>
                </a:solidFill>
              </a:rPr>
              <a:t>poleward</a:t>
            </a:r>
            <a:r>
              <a:rPr lang="en-US" sz="1200" dirty="0" smtClean="0">
                <a:solidFill>
                  <a:schemeClr val="bg1"/>
                </a:solidFill>
              </a:rPr>
              <a:t> environments.</a:t>
            </a:r>
          </a:p>
          <a:p>
            <a:pPr marL="228600" indent="-228600">
              <a:buAutoNum type="arabicPeriod" startAt="5"/>
            </a:pPr>
            <a:r>
              <a:rPr lang="en-US" sz="1200" dirty="0" smtClean="0">
                <a:solidFill>
                  <a:schemeClr val="bg1"/>
                </a:solidFill>
              </a:rPr>
              <a:t>Eruptions in higher latitudes in dryer atmospheres are less likely to rise to cruising altitudes </a:t>
            </a:r>
            <a:r>
              <a:rPr lang="en-US" sz="1200" kern="1200" baseline="0" dirty="0" smtClean="0">
                <a:solidFill>
                  <a:schemeClr val="tx1"/>
                </a:solidFill>
                <a:latin typeface="+mn-lt"/>
                <a:ea typeface="+mn-ea"/>
                <a:cs typeface="+mn-cs"/>
              </a:rPr>
              <a:t>as they gain their energy mainly from the volcanic source (not as much from the atmosphere)</a:t>
            </a:r>
            <a:r>
              <a:rPr lang="en-US" sz="1200" dirty="0" smtClean="0">
                <a:solidFill>
                  <a:schemeClr val="bg1"/>
                </a:solidFill>
              </a:rPr>
              <a:t>.  Clouds at cruising altitudes will however be richer in ash and more  dangerous because ash scavenging is less significant.</a:t>
            </a:r>
          </a:p>
          <a:p>
            <a:pPr marL="228600" indent="-228600">
              <a:buNone/>
            </a:pPr>
            <a:endParaRPr lang="en-US" sz="1200" dirty="0" smtClean="0">
              <a:solidFill>
                <a:schemeClr val="bg1"/>
              </a:solidFill>
            </a:endParaRPr>
          </a:p>
          <a:p>
            <a:r>
              <a:rPr lang="en-US" sz="1200" kern="1200" baseline="0" dirty="0" smtClean="0">
                <a:solidFill>
                  <a:schemeClr val="tx1"/>
                </a:solidFill>
                <a:latin typeface="+mn-lt"/>
                <a:ea typeface="+mn-ea"/>
                <a:cs typeface="+mn-cs"/>
              </a:rPr>
              <a:t>Volcanic ash cloud risks for aircraft flying at cruising altitudes (10–12 km) in different environments. </a:t>
            </a:r>
          </a:p>
          <a:p>
            <a:pPr marL="228600" indent="-228600">
              <a:buAutoNum type="arabicPeriod"/>
            </a:pPr>
            <a:r>
              <a:rPr lang="en-US" sz="1200" kern="1200" baseline="0" dirty="0" smtClean="0">
                <a:solidFill>
                  <a:schemeClr val="tx1"/>
                </a:solidFill>
                <a:latin typeface="+mn-lt"/>
                <a:ea typeface="+mn-ea"/>
                <a:cs typeface="+mn-cs"/>
              </a:rPr>
              <a:t>An aircraft flying above a polar winter </a:t>
            </a:r>
            <a:r>
              <a:rPr lang="en-US" sz="1200" kern="1200" baseline="0" dirty="0" err="1" smtClean="0">
                <a:solidFill>
                  <a:schemeClr val="tx1"/>
                </a:solidFill>
                <a:latin typeface="+mn-lt"/>
                <a:ea typeface="+mn-ea"/>
                <a:cs typeface="+mn-cs"/>
              </a:rPr>
              <a:t>tropopause</a:t>
            </a:r>
            <a:r>
              <a:rPr lang="en-US" sz="1200" kern="1200" baseline="0" dirty="0" smtClean="0">
                <a:solidFill>
                  <a:schemeClr val="tx1"/>
                </a:solidFill>
                <a:latin typeface="+mn-lt"/>
                <a:ea typeface="+mn-ea"/>
                <a:cs typeface="+mn-cs"/>
              </a:rPr>
              <a:t> would expect to have a reduced chance of encountering an ash cloud, but (if) one was encountered – you would expect it to be ash-rich and highly dangerous.</a:t>
            </a:r>
          </a:p>
          <a:p>
            <a:r>
              <a:rPr lang="en-US" sz="1200" kern="1200" baseline="0" dirty="0" smtClean="0">
                <a:solidFill>
                  <a:schemeClr val="tx1"/>
                </a:solidFill>
                <a:latin typeface="+mn-lt"/>
                <a:ea typeface="+mn-ea"/>
                <a:cs typeface="+mn-cs"/>
              </a:rPr>
              <a:t>2. Conversely, an aircraft in the moist tropics would have a relatively     high risk of flying into or underneath a volcanic cloud, but if the eruption was relatively weak you might only smell some SO2 and not notice any fine ash (i.e. the risk that many of these clouds pose to aviation traffic will be relatively small because of the lower ash content).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Additional Points-</a:t>
            </a:r>
          </a:p>
          <a:p>
            <a:r>
              <a:rPr lang="en-US" sz="1200" kern="1200" baseline="0" dirty="0" smtClean="0">
                <a:solidFill>
                  <a:schemeClr val="tx1"/>
                </a:solidFill>
                <a:latin typeface="+mn-lt"/>
                <a:ea typeface="+mn-ea"/>
                <a:cs typeface="+mn-cs"/>
              </a:rPr>
              <a:t>Eruptions into moist atmospheres cause clouds that are higher but significantly poorer in ash than eruptions into dry atmospheres.</a:t>
            </a:r>
          </a:p>
          <a:p>
            <a:r>
              <a:rPr lang="en-US" sz="1200" kern="1200" baseline="0" dirty="0" smtClean="0">
                <a:solidFill>
                  <a:schemeClr val="tx1"/>
                </a:solidFill>
                <a:latin typeface="+mn-lt"/>
                <a:ea typeface="+mn-ea"/>
                <a:cs typeface="+mn-cs"/>
              </a:rPr>
              <a:t>Volcanic clouds in moist atmospheres have a proportionally lower ash loading and are (generally) relatively less of a risk to aviation to eruption clouds at the same heights in dry environments.</a:t>
            </a:r>
          </a:p>
          <a:p>
            <a:r>
              <a:rPr lang="en-US" sz="1200" kern="1200" baseline="0" dirty="0" smtClean="0">
                <a:solidFill>
                  <a:schemeClr val="tx1"/>
                </a:solidFill>
                <a:latin typeface="+mn-lt"/>
                <a:ea typeface="+mn-ea"/>
                <a:cs typeface="+mn-cs"/>
              </a:rPr>
              <a:t>In the moist tropics, because of the relatively higher ice and SO2</a:t>
            </a:r>
          </a:p>
          <a:p>
            <a:r>
              <a:rPr lang="en-US" sz="1200" kern="1200" baseline="0" dirty="0" smtClean="0">
                <a:solidFill>
                  <a:schemeClr val="tx1"/>
                </a:solidFill>
                <a:latin typeface="+mn-lt"/>
                <a:ea typeface="+mn-ea"/>
                <a:cs typeface="+mn-cs"/>
              </a:rPr>
              <a:t>Content than fine ash loading, the clouds are often more difficult to detect as being volcanic using remote sensing ash detection techniques.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From:Tupper</a:t>
            </a:r>
            <a:r>
              <a:rPr lang="en-US" dirty="0" smtClean="0"/>
              <a:t>, A.,</a:t>
            </a:r>
            <a:r>
              <a:rPr lang="en-US" baseline="0" dirty="0" smtClean="0"/>
              <a:t> C. </a:t>
            </a:r>
            <a:r>
              <a:rPr lang="en-US" baseline="0" dirty="0" err="1" smtClean="0"/>
              <a:t>Textor</a:t>
            </a:r>
            <a:r>
              <a:rPr lang="en-US" baseline="0" dirty="0" smtClean="0"/>
              <a:t>, M. Herzog, H-F Graf, and M. Richards, 2009.  Tall clouds from small eruptions: the sensitivity of eruption height and fine ash content to </a:t>
            </a:r>
            <a:r>
              <a:rPr lang="en-US" baseline="0" dirty="0" err="1" smtClean="0"/>
              <a:t>tropospheric</a:t>
            </a:r>
            <a:r>
              <a:rPr lang="en-US" baseline="0" dirty="0" smtClean="0"/>
              <a:t> instability. </a:t>
            </a:r>
            <a:r>
              <a:rPr lang="en-US" sz="1200" kern="1200" baseline="0" dirty="0" smtClean="0">
                <a:solidFill>
                  <a:schemeClr val="tx1"/>
                </a:solidFill>
                <a:latin typeface="+mn-lt"/>
                <a:ea typeface="+mn-ea"/>
                <a:cs typeface="+mn-cs"/>
              </a:rPr>
              <a:t>Nat Hazards 51:375–401</a:t>
            </a:r>
            <a:endParaRPr lang="en-US"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Yap Island, Micronesia</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Fairbanks, AK</a:t>
            </a:r>
          </a:p>
          <a:p>
            <a:endParaRPr lang="en-US" dirty="0" smtClean="0"/>
          </a:p>
          <a:p>
            <a:r>
              <a:rPr lang="en-US" dirty="0" smtClean="0"/>
              <a:t>“Typical” Polar stable</a:t>
            </a:r>
            <a:r>
              <a:rPr lang="en-US" baseline="0" dirty="0" smtClean="0"/>
              <a:t> sounding with </a:t>
            </a:r>
            <a:r>
              <a:rPr lang="en-US" baseline="0" dirty="0" err="1" smtClean="0"/>
              <a:t>Tropopause</a:t>
            </a:r>
            <a:r>
              <a:rPr lang="en-US" baseline="0" smtClean="0"/>
              <a:t> &lt; 10,000m.</a:t>
            </a:r>
            <a:endParaRPr lang="en-US"/>
          </a:p>
        </p:txBody>
      </p:sp>
      <p:sp>
        <p:nvSpPr>
          <p:cNvPr id="4" name="Slide Number Placeholder 3"/>
          <p:cNvSpPr>
            <a:spLocks noGrp="1"/>
          </p:cNvSpPr>
          <p:nvPr>
            <p:ph type="sldNum" sz="quarter" idx="10"/>
          </p:nvPr>
        </p:nvSpPr>
        <p:spPr/>
        <p:txBody>
          <a:bodyPr/>
          <a:lstStyle/>
          <a:p>
            <a:fld id="{443A62B8-CBFA-4A7D-B97A-94A063C82232}"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Vertical growth of the ash plume vs. Lateral Expansion of the ash plume (Mt. St Helens example).</a:t>
            </a:r>
          </a:p>
          <a:p>
            <a:endParaRPr lang="en-US" dirty="0" smtClean="0"/>
          </a:p>
          <a:p>
            <a:r>
              <a:rPr lang="en-US" dirty="0" smtClean="0"/>
              <a:t>This is exactly why there is a “need for speed” when it comes to observation/detection,</a:t>
            </a:r>
            <a:r>
              <a:rPr lang="en-US" baseline="0" dirty="0" smtClean="0"/>
              <a:t> verification, and warning!  In this example of a Mt St Helens type eruption (data analysis from Boeing Industries)…it only took between 6 and 8 minutes fro the ash plume to reach between 30 and 40 </a:t>
            </a:r>
            <a:r>
              <a:rPr lang="en-US" baseline="0" dirty="0" err="1" smtClean="0"/>
              <a:t>kft</a:t>
            </a:r>
            <a:r>
              <a:rPr lang="en-US" baseline="0" dirty="0" smtClean="0"/>
              <a:t> in elevation and to extend horizontally away from the volcano by nearly 50 km (27 miles).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dirty="0" smtClean="0">
                <a:solidFill>
                  <a:srgbClr val="000066"/>
                </a:solidFill>
              </a:rPr>
              <a:t>AIR LINE PILOTS ASSOCIATION INTERNATIONAL  (</a:t>
            </a:r>
            <a:r>
              <a:rPr lang="en-US" sz="1100" b="1" dirty="0" smtClean="0">
                <a:solidFill>
                  <a:srgbClr val="000066"/>
                </a:solidFill>
              </a:rPr>
              <a:t>ALPA)</a:t>
            </a:r>
          </a:p>
          <a:p>
            <a:endParaRPr lang="en-US" sz="1100" b="1" dirty="0" smtClean="0">
              <a:solidFill>
                <a:srgbClr val="000066"/>
              </a:solidFill>
            </a:endParaRPr>
          </a:p>
          <a:p>
            <a:pPr algn="l">
              <a:buFont typeface="Monotype Sorts" pitchFamily="2" charset="2"/>
              <a:buNone/>
            </a:pPr>
            <a:r>
              <a:rPr lang="en-US" sz="1600" b="1" dirty="0" smtClean="0">
                <a:solidFill>
                  <a:schemeClr val="bg2"/>
                </a:solidFill>
                <a:effectLst/>
              </a:rPr>
              <a:t>Captain Edward “Ed” Miller – “</a:t>
            </a:r>
            <a:r>
              <a:rPr lang="en-US" sz="1200" b="1" dirty="0" smtClean="0">
                <a:solidFill>
                  <a:schemeClr val="bg2"/>
                </a:solidFill>
                <a:effectLst/>
              </a:rPr>
              <a:t>Volcanic Ash and Aviation Safety Project Aviation Weather Programs”</a:t>
            </a:r>
          </a:p>
          <a:p>
            <a:pPr algn="l">
              <a:buFontTx/>
              <a:buChar char="-"/>
            </a:pPr>
            <a:r>
              <a:rPr lang="en-US" sz="1200" b="1" dirty="0" smtClean="0">
                <a:solidFill>
                  <a:schemeClr val="bg2"/>
                </a:solidFill>
                <a:effectLst/>
              </a:rPr>
              <a:t>2005 USGS Congressional Briefing Series,</a:t>
            </a:r>
            <a:r>
              <a:rPr lang="en-US" sz="1200" b="1" baseline="0" dirty="0" smtClean="0">
                <a:solidFill>
                  <a:schemeClr val="bg2"/>
                </a:solidFill>
                <a:effectLst/>
              </a:rPr>
              <a:t> April 29, 2005.</a:t>
            </a:r>
            <a:endParaRPr lang="en-US" sz="1200" b="1" dirty="0" smtClean="0">
              <a:solidFill>
                <a:schemeClr val="bg2"/>
              </a:solidFill>
              <a:effectLst/>
            </a:endParaRPr>
          </a:p>
          <a:p>
            <a:pPr>
              <a:buFontTx/>
              <a:buNone/>
            </a:pPr>
            <a:endParaRPr lang="en-US" sz="1200" b="1" dirty="0" smtClean="0">
              <a:solidFill>
                <a:schemeClr val="bg2"/>
              </a:solidFill>
              <a:effectLst/>
            </a:endParaRPr>
          </a:p>
          <a:p>
            <a:pPr>
              <a:buFontTx/>
              <a:buNone/>
            </a:pPr>
            <a:r>
              <a:rPr lang="en-US" sz="1200" b="1" dirty="0" smtClean="0">
                <a:solidFill>
                  <a:schemeClr val="bg2"/>
                </a:solidFill>
                <a:effectLst/>
              </a:rPr>
              <a:t>Even with a fully monitored Volcano, this will</a:t>
            </a:r>
            <a:r>
              <a:rPr lang="en-US" sz="1200" b="1" baseline="0" dirty="0" smtClean="0">
                <a:solidFill>
                  <a:schemeClr val="bg2"/>
                </a:solidFill>
                <a:effectLst/>
              </a:rPr>
              <a:t> be very hard to do.</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1200" b="1" dirty="0" smtClean="0">
                <a:solidFill>
                  <a:schemeClr val="tx1"/>
                </a:solidFill>
              </a:rPr>
            </a:br>
            <a:r>
              <a:rPr lang="en-US" sz="1100" b="1" dirty="0" smtClean="0">
                <a:solidFill>
                  <a:schemeClr val="tx1"/>
                </a:solidFill>
              </a:rPr>
              <a:t>Self and Walker, 1994</a:t>
            </a:r>
          </a:p>
          <a:p>
            <a:endParaRPr lang="en-US" sz="1100" b="1"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err="1" smtClean="0"/>
              <a:t>Casadevall</a:t>
            </a:r>
            <a:r>
              <a:rPr lang="en-US" sz="1100" dirty="0" smtClean="0"/>
              <a:t>, T. J., 1994:  </a:t>
            </a:r>
            <a:r>
              <a:rPr lang="en-US" sz="1100" i="1" dirty="0" smtClean="0"/>
              <a:t>Volcanic Ash and Aviation Safety: Proceedings of the First International Symposium on Volcanic Ash and Aviation Safety</a:t>
            </a:r>
            <a:r>
              <a:rPr lang="en-US" sz="1100" dirty="0" smtClean="0"/>
              <a:t>.  U.S. Geological Survey Bulletin 2047.</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endParaRPr lang="en-US" sz="1100" dirty="0" smtClean="0"/>
          </a:p>
          <a:p>
            <a:r>
              <a:rPr lang="en-US" sz="1100" dirty="0" smtClean="0">
                <a:solidFill>
                  <a:schemeClr val="bg1"/>
                </a:solidFill>
                <a:effectLst/>
                <a:latin typeface="Arial" pitchFamily="34" charset="0"/>
                <a:cs typeface="Arial" pitchFamily="34" charset="0"/>
              </a:rPr>
              <a:t>Schematic diagram (above) showing the distribution of hazards to aircraft around explosive eruption columns of three selected frequencies.  Upper diagram is sectional view; lower diagram is plan view.  Vertical and horizontal scales are equal.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 </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i="1"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i="1" dirty="0" smtClean="0"/>
              <a:t>Reference:   </a:t>
            </a:r>
            <a:r>
              <a:rPr lang="en-US" sz="1600" dirty="0" err="1" smtClean="0"/>
              <a:t>Engen</a:t>
            </a:r>
            <a:r>
              <a:rPr lang="en-US" sz="1600" dirty="0" smtClean="0"/>
              <a:t>; </a:t>
            </a:r>
            <a:r>
              <a:rPr lang="en-US" sz="1600" dirty="0" err="1" smtClean="0"/>
              <a:t>Cassadevall</a:t>
            </a:r>
            <a:r>
              <a:rPr lang="en-US" sz="1600" dirty="0" smtClean="0"/>
              <a:t>; </a:t>
            </a:r>
            <a:r>
              <a:rPr lang="en-US" sz="1600" dirty="0" err="1" smtClean="0"/>
              <a:t>Simkin</a:t>
            </a:r>
            <a:r>
              <a:rPr lang="en-US" sz="1600" dirty="0" smtClean="0"/>
              <a:t>; Self and Walker; </a:t>
            </a:r>
            <a:r>
              <a:rPr lang="en-US" sz="1600" dirty="0" err="1" smtClean="0"/>
              <a:t>Prata</a:t>
            </a:r>
            <a:r>
              <a:rPr lang="en-US" sz="1600" dirty="0" smtClean="0"/>
              <a:t> and Barton, Schneider and Rose, and other articles can be found in:  </a:t>
            </a:r>
            <a:r>
              <a:rPr lang="en-US" sz="1600" dirty="0" err="1" smtClean="0"/>
              <a:t>Casadevall</a:t>
            </a:r>
            <a:r>
              <a:rPr lang="en-US" sz="1600" dirty="0" smtClean="0"/>
              <a:t>, T. J., 1994:  Volcanic Ash and Aviation Safety: Proceedings of the First International Symposium on Volcanic Ash and Aviation Safety.  U.S. Geological Survey Bulletin 2047.</a:t>
            </a:r>
          </a:p>
          <a:p>
            <a:endParaRPr lang="en-US" sz="1100" b="1" dirty="0" smtClean="0">
              <a:solidFill>
                <a:schemeClr val="tx1"/>
              </a:solidFill>
            </a:endParaRPr>
          </a:p>
          <a:p>
            <a:endParaRPr lang="en-US" sz="1100" b="1"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48</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rPr>
              <a:t>Worldwide, nearly 500 airports lie within 100 km (62 miles) of active volcanoes.  Active Volcanoes in</a:t>
            </a:r>
            <a:r>
              <a:rPr lang="en-US" sz="1200" baseline="0" dirty="0" smtClean="0">
                <a:solidFill>
                  <a:schemeClr val="bg1"/>
                </a:solidFill>
              </a:rPr>
              <a:t> red. </a:t>
            </a:r>
            <a:endParaRPr lang="en-US" sz="1200" dirty="0" smtClean="0">
              <a:solidFill>
                <a:schemeClr val="bg1"/>
              </a:solidFill>
            </a:endParaRPr>
          </a:p>
          <a:p>
            <a:r>
              <a:rPr lang="en-US" sz="1200" b="1" dirty="0" smtClean="0"/>
              <a:t>Map : </a:t>
            </a:r>
            <a:r>
              <a:rPr lang="en-US" sz="1200" b="1" dirty="0" err="1" smtClean="0"/>
              <a:t>Topinka</a:t>
            </a:r>
            <a:r>
              <a:rPr lang="en-US" sz="1200" b="1" dirty="0" smtClean="0"/>
              <a:t>, USGS 1997</a:t>
            </a:r>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49</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dirty="0" smtClean="0">
                <a:latin typeface="Times" pitchFamily="18" charset="0"/>
              </a:rPr>
              <a:t>Next two</a:t>
            </a:r>
            <a:r>
              <a:rPr lang="en-US" baseline="0" dirty="0" smtClean="0">
                <a:latin typeface="Times" pitchFamily="18" charset="0"/>
              </a:rPr>
              <a:t> slides together - </a:t>
            </a:r>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There are over a hundred active volcanoes in the North Pacific region (about 20% of the world’s active volcanoes). </a:t>
            </a:r>
            <a:r>
              <a:rPr lang="en-US" dirty="0" smtClean="0"/>
              <a:t>Along North Pacific air routes, some of the busiest in the world, at least 15 aircraft (including KLM Flight 867) have been damaged since 1980 by flying through volcanic ash clouds. In the same period, there have been 80 such encounters worldwide, causing hundreds of millions of dollars in damage and lost revenue. Fortunately, no fatalities have yet occurred, but the growth in air traffic over volcanically active regions, such as the North Pacific, is increasing the chance of a deadly encounter. </a:t>
            </a:r>
            <a:endParaRPr lang="en-US" dirty="0" smtClean="0">
              <a:latin typeface="Times" pitchFamily="18" charset="0"/>
            </a:endParaRP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solidFill>
                  <a:prstClr val="black"/>
                </a:solidFill>
              </a:rPr>
              <a:pPr/>
              <a:t>50</a:t>
            </a:fld>
            <a:endParaRPr lang="en-US"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Comparisons</a:t>
            </a:r>
            <a:r>
              <a:rPr lang="en-US" baseline="0" dirty="0" smtClean="0"/>
              <a:t> - Mount St. Helens to:  Long Valley Caldera, Yellowstone Caldera, and Crater Lake Volcano eruptions.  This is what could (will) happen.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dirty="0" smtClean="0">
                <a:latin typeface="Times" pitchFamily="18" charset="0"/>
              </a:rPr>
              <a:t>Common flight routes near or over this highly active volcanic region.   One can easily see the need for advanced observations and forecasting of volcanic plume movement. </a:t>
            </a:r>
          </a:p>
          <a:p>
            <a:endParaRPr lang="en-US" dirty="0" smtClean="0">
              <a:latin typeface="Times" pitchFamily="18" charset="0"/>
            </a:endParaRPr>
          </a:p>
          <a:p>
            <a:r>
              <a:rPr lang="en-US" dirty="0" smtClean="0"/>
              <a:t>More than 10,000 passengers and millions of dollars in cargo fly across the North Pacific region each day, and the area's aviation traffic is increasing about ten percent a year. This region also contains one of the most active parts of the "Ring of Fire," a belt of active volcanoes that borders much of the Pacific Ocean. About 100 potentially dangerous volcanoes lie under air routes in the North Pacific. Along the Alaska Peninsula and the Aleutian Islands there are more than 40 historically active volcanoes. Even greater numbers of active volcanoes are found to the west of Alaska on the Russian Kamchatka Peninsula and in the Kurile Islands.</a:t>
            </a:r>
          </a:p>
          <a:p>
            <a:endParaRPr lang="en-US" dirty="0" smtClean="0"/>
          </a:p>
          <a:p>
            <a:r>
              <a:rPr lang="en-US" dirty="0" smtClean="0"/>
              <a:t>Each year about 5 eruptions occur along the 2,400-nautical-mile arc from Alaska to the </a:t>
            </a:r>
            <a:r>
              <a:rPr lang="en-US" dirty="0" err="1" smtClean="0"/>
              <a:t>Kuriles</a:t>
            </a:r>
            <a:r>
              <a:rPr lang="en-US" dirty="0" smtClean="0"/>
              <a:t>. Ash clouds from volcanoes in this segment of the "Ring of Fire" are usually carried to the east and northeast, directly across busy air routes. On an average of 4 days a year in the North Pacific region, volcanic ash is present above an altitude of 30,000 feet, where most large jet aircraft fly.</a:t>
            </a:r>
          </a:p>
          <a:p>
            <a:endParaRPr lang="en-US" dirty="0" smtClean="0">
              <a:latin typeface="Times" pitchFamily="18" charset="0"/>
            </a:endParaRP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solidFill>
                  <a:prstClr val="black"/>
                </a:solidFill>
              </a:rPr>
              <a:pPr/>
              <a:t>51</a:t>
            </a:fld>
            <a:endParaRPr lang="en-US" smtClean="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Times" pitchFamily="18" charset="0"/>
              </a:rPr>
              <a:t>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pPr eaLnBrk="1" hangingPunct="1"/>
            <a:endParaRPr lang="en-US" sz="1200" dirty="0" smtClean="0">
              <a:solidFill>
                <a:schemeClr val="bg1"/>
              </a:solidFill>
            </a:endParaRPr>
          </a:p>
          <a:p>
            <a:pPr eaLnBrk="1" hangingPunct="1"/>
            <a:r>
              <a:rPr lang="en-US" sz="1200" dirty="0" smtClean="0">
                <a:solidFill>
                  <a:schemeClr val="bg1"/>
                </a:solidFill>
              </a:rPr>
              <a:t>In addition to posing a hazard to in-flight aircraft,   volcanic ash can disrupt airport operations with local to global consequences for both life and commerce. </a:t>
            </a:r>
          </a:p>
          <a:p>
            <a:pPr eaLnBrk="1" hangingPunct="1"/>
            <a:endParaRPr lang="en-US" sz="1200" dirty="0" smtClean="0">
              <a:solidFill>
                <a:schemeClr val="bg1"/>
              </a:solidFill>
            </a:endParaRPr>
          </a:p>
          <a:p>
            <a:pPr eaLnBrk="1" hangingPunct="1"/>
            <a:r>
              <a:rPr lang="en-US" sz="1200" dirty="0" smtClean="0">
                <a:solidFill>
                  <a:schemeClr val="bg1"/>
                </a:solidFill>
              </a:rPr>
              <a:t>Worldwide, nearly 500 airports lie within 100 km (62 miles) of active volcanoes. </a:t>
            </a:r>
          </a:p>
          <a:p>
            <a:pPr eaLnBrk="1" hangingPunct="1"/>
            <a:r>
              <a:rPr lang="en-US" sz="1200" dirty="0" smtClean="0">
                <a:solidFill>
                  <a:schemeClr val="bg1"/>
                </a:solidFill>
              </a:rPr>
              <a:t>The primary volcanic hazard to airports is </a:t>
            </a:r>
            <a:r>
              <a:rPr lang="en-US" sz="1200" dirty="0" err="1" smtClean="0">
                <a:solidFill>
                  <a:schemeClr val="bg1"/>
                </a:solidFill>
              </a:rPr>
              <a:t>ashfall</a:t>
            </a:r>
            <a:r>
              <a:rPr lang="en-US" sz="1200" dirty="0" smtClean="0">
                <a:solidFill>
                  <a:schemeClr val="bg1"/>
                </a:solidFill>
              </a:rPr>
              <a:t>, which causes not only loss of visibility and slippery runways, but structural damage and contamination to ground systems and stored aircraft along with slippery runways. </a:t>
            </a:r>
          </a:p>
          <a:p>
            <a:pPr eaLnBrk="1" hangingPunct="1"/>
            <a:endParaRPr lang="en-US" sz="1200" dirty="0" smtClean="0">
              <a:solidFill>
                <a:schemeClr val="bg1"/>
              </a:solidFill>
            </a:endParaRPr>
          </a:p>
          <a:p>
            <a:pPr eaLnBrk="1" hangingPunct="1"/>
            <a:r>
              <a:rPr lang="en-US" sz="1200" dirty="0" smtClean="0">
                <a:solidFill>
                  <a:schemeClr val="bg1"/>
                </a:solidFill>
              </a:rPr>
              <a:t>Ash in airspace around airports has damaged in-flight aircraft and caused airport closures that can involve loss of alternate landing sites.  </a:t>
            </a:r>
          </a:p>
          <a:p>
            <a:endParaRPr lang="en-US" dirty="0" smtClean="0">
              <a:latin typeface="Times" pitchFamily="18" charset="0"/>
            </a:endParaRP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solidFill>
                  <a:prstClr val="black"/>
                </a:solidFill>
              </a:rPr>
              <a:pPr/>
              <a:t>52</a:t>
            </a:fld>
            <a:endParaRPr lang="en-US" smtClean="0">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Recently:</a:t>
            </a:r>
          </a:p>
          <a:p>
            <a:endParaRPr lang="en-US" dirty="0" smtClean="0"/>
          </a:p>
          <a:p>
            <a:r>
              <a:rPr lang="en-US" dirty="0" smtClean="0"/>
              <a:t>An American Airlines jet is parked in the tarmac covered with ash from the eruption of the </a:t>
            </a:r>
            <a:r>
              <a:rPr lang="en-US" dirty="0" err="1" smtClean="0"/>
              <a:t>Pacaya</a:t>
            </a:r>
            <a:r>
              <a:rPr lang="en-US" dirty="0" smtClean="0"/>
              <a:t> Volcano at the international airport in Guatemala City, Friday May 28, 2010. The volcano started erupting lava and rocks on Thursday afternoon, blanketing Guatemala City with ash and forcing the closure of the international airport. One television reporter has been killed and thousands of residents from villages closest to the volcano have been evacuated to shelters. </a:t>
            </a:r>
          </a:p>
          <a:p>
            <a:endParaRPr lang="en-US" dirty="0" smtClean="0"/>
          </a:p>
          <a:p>
            <a:r>
              <a:rPr lang="en-US" dirty="0" smtClean="0"/>
              <a:t>A television reporter was killed by a shower of burning rocks when he got too close to the volcano, about 15 miles (25 kilometers) south of Guatemala City.  In Guatemala, the ash billowing from </a:t>
            </a:r>
            <a:r>
              <a:rPr lang="en-US" dirty="0" err="1" smtClean="0"/>
              <a:t>Pacaya</a:t>
            </a:r>
            <a:r>
              <a:rPr lang="en-US" dirty="0" smtClean="0"/>
              <a:t> has been thick and falls quickly to the ground, unlike the lighter ash that spewed from the volcano in Iceland and swept over much of Europe, disrupting global air travel.  The ash here stretched for “only” hundreds of kilometers, while the plume of ash from the volcano in Iceland covered nearly all of Europe for thousands of kilometers. The original report had the ash plume at around 3,000 feet (1,000) meters high that trailed more than 12 miles (20 kilometers) to the northwest.  In Guatemala City, bulldozers scraped blackened streets while residents used shovels to clean cars and roofs.</a:t>
            </a:r>
          </a:p>
          <a:p>
            <a:r>
              <a:rPr lang="en-US" dirty="0" smtClean="0"/>
              <a:t>The blanket of ash was three inches (7.5 centimeters) thick in some southern parts of the city. </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t>Primary hazard: </a:t>
            </a:r>
            <a:r>
              <a:rPr lang="en-US" dirty="0" err="1" smtClean="0"/>
              <a:t>Ashfall</a:t>
            </a:r>
            <a:r>
              <a:rPr lang="en-US" dirty="0" smtClean="0"/>
              <a:t> -  which can cause loss of visibility, create slippery runways, infiltrate communication and electrical systems, interrupt ground services, and damage buildings and parked airplanes (engines,</a:t>
            </a:r>
            <a:r>
              <a:rPr lang="en-US" baseline="0" dirty="0" smtClean="0"/>
              <a:t> surfaces and electronics)</a:t>
            </a:r>
            <a:r>
              <a:rPr lang="en-US" dirty="0" smtClean="0"/>
              <a:t>. (Other</a:t>
            </a:r>
            <a:r>
              <a:rPr lang="en-US" baseline="0" dirty="0" smtClean="0"/>
              <a:t> airport hazards: </a:t>
            </a:r>
            <a:r>
              <a:rPr lang="en-US" sz="1200" kern="1200" baseline="0" dirty="0" smtClean="0">
                <a:solidFill>
                  <a:schemeClr val="tx1"/>
                </a:solidFill>
                <a:latin typeface="+mn-lt"/>
                <a:ea typeface="+mn-ea"/>
                <a:cs typeface="+mn-cs"/>
              </a:rPr>
              <a:t>ash in airspace around airports, lava flows, </a:t>
            </a:r>
            <a:r>
              <a:rPr lang="en-US" sz="1200" kern="1200" baseline="0" dirty="0" err="1" smtClean="0">
                <a:solidFill>
                  <a:schemeClr val="tx1"/>
                </a:solidFill>
                <a:latin typeface="+mn-lt"/>
                <a:ea typeface="+mn-ea"/>
                <a:cs typeface="+mn-cs"/>
              </a:rPr>
              <a:t>pyroclastic</a:t>
            </a:r>
            <a:r>
              <a:rPr lang="en-US" sz="1200" kern="1200" baseline="0" dirty="0" smtClean="0">
                <a:solidFill>
                  <a:schemeClr val="tx1"/>
                </a:solidFill>
                <a:latin typeface="+mn-lt"/>
                <a:ea typeface="+mn-ea"/>
                <a:cs typeface="+mn-cs"/>
              </a:rPr>
              <a:t> flows, gas emission, and </a:t>
            </a:r>
            <a:r>
              <a:rPr lang="en-US" sz="1200" kern="1200" baseline="0" dirty="0" err="1" smtClean="0">
                <a:solidFill>
                  <a:schemeClr val="tx1"/>
                </a:solidFill>
                <a:latin typeface="+mn-lt"/>
                <a:ea typeface="+mn-ea"/>
                <a:cs typeface="+mn-cs"/>
              </a:rPr>
              <a:t>phreatic</a:t>
            </a:r>
            <a:r>
              <a:rPr lang="en-US" sz="1200" kern="1200" baseline="0" dirty="0" smtClean="0">
                <a:solidFill>
                  <a:schemeClr val="tx1"/>
                </a:solidFill>
                <a:latin typeface="+mn-lt"/>
                <a:ea typeface="+mn-ea"/>
                <a:cs typeface="+mn-cs"/>
              </a:rPr>
              <a:t> explosion).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Accumulating ash - Ash does not simply disappear (like melting snow) or blow away but must be disposed of in a manner that prevents it from being remobilized by wind and aircraft and during the clean-up process itself.</a:t>
            </a:r>
            <a:endParaRPr lang="en-US" dirty="0" smtClean="0"/>
          </a:p>
          <a:p>
            <a:endParaRPr lang="en-US" dirty="0" smtClean="0"/>
          </a:p>
          <a:p>
            <a:r>
              <a:rPr lang="en-US" sz="1200" kern="1200" dirty="0" smtClean="0">
                <a:solidFill>
                  <a:schemeClr val="tx1"/>
                </a:solidFill>
                <a:latin typeface="+mn-lt"/>
                <a:ea typeface="+mn-ea"/>
                <a:cs typeface="+mn-cs"/>
              </a:rPr>
              <a:t>On average, five airports per year are impacted by volcanic activity.</a:t>
            </a:r>
          </a:p>
          <a:p>
            <a:endParaRPr lang="en-US" sz="1200" kern="120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Volcanic hazards to airports</a:t>
            </a:r>
          </a:p>
          <a:p>
            <a:r>
              <a:rPr lang="en-US" sz="1200" kern="1200" baseline="0" dirty="0" smtClean="0">
                <a:solidFill>
                  <a:schemeClr val="tx1"/>
                </a:solidFill>
                <a:latin typeface="+mn-lt"/>
                <a:ea typeface="+mn-ea"/>
                <a:cs typeface="+mn-cs"/>
              </a:rPr>
              <a:t>Marianne </a:t>
            </a:r>
            <a:r>
              <a:rPr lang="en-US" sz="1200" kern="1200" baseline="0" dirty="0" err="1" smtClean="0">
                <a:solidFill>
                  <a:schemeClr val="tx1"/>
                </a:solidFill>
                <a:latin typeface="+mn-lt"/>
                <a:ea typeface="+mn-ea"/>
                <a:cs typeface="+mn-cs"/>
              </a:rPr>
              <a:t>Guffanti</a:t>
            </a:r>
            <a:r>
              <a:rPr lang="en-US" sz="1200" kern="1200" baseline="0" dirty="0" smtClean="0">
                <a:solidFill>
                  <a:schemeClr val="tx1"/>
                </a:solidFill>
                <a:latin typeface="+mn-lt"/>
                <a:ea typeface="+mn-ea"/>
                <a:cs typeface="+mn-cs"/>
              </a:rPr>
              <a:t> Æ </a:t>
            </a:r>
            <a:r>
              <a:rPr lang="en-US" sz="1200" kern="1200" baseline="0" dirty="0" err="1" smtClean="0">
                <a:solidFill>
                  <a:schemeClr val="tx1"/>
                </a:solidFill>
                <a:latin typeface="+mn-lt"/>
                <a:ea typeface="+mn-ea"/>
                <a:cs typeface="+mn-cs"/>
              </a:rPr>
              <a:t>Gari</a:t>
            </a:r>
            <a:r>
              <a:rPr lang="en-US" sz="1200" kern="1200" baseline="0" dirty="0" smtClean="0">
                <a:solidFill>
                  <a:schemeClr val="tx1"/>
                </a:solidFill>
                <a:latin typeface="+mn-lt"/>
                <a:ea typeface="+mn-ea"/>
                <a:cs typeface="+mn-cs"/>
              </a:rPr>
              <a:t> C. Mayberry Æ Thomas J. </a:t>
            </a:r>
            <a:r>
              <a:rPr lang="en-US" sz="1200" kern="1200" baseline="0" dirty="0" err="1" smtClean="0">
                <a:solidFill>
                  <a:schemeClr val="tx1"/>
                </a:solidFill>
                <a:latin typeface="+mn-lt"/>
                <a:ea typeface="+mn-ea"/>
                <a:cs typeface="+mn-cs"/>
              </a:rPr>
              <a:t>Casadevall</a:t>
            </a:r>
            <a:r>
              <a:rPr lang="en-US" sz="1200" kern="1200" baseline="0" dirty="0" smtClean="0">
                <a:solidFill>
                  <a:schemeClr val="tx1"/>
                </a:solidFill>
                <a:latin typeface="+mn-lt"/>
                <a:ea typeface="+mn-ea"/>
                <a:cs typeface="+mn-cs"/>
              </a:rPr>
              <a:t> Æ</a:t>
            </a:r>
          </a:p>
          <a:p>
            <a:r>
              <a:rPr lang="en-US" sz="1200" kern="1200" baseline="0" dirty="0" smtClean="0">
                <a:solidFill>
                  <a:schemeClr val="tx1"/>
                </a:solidFill>
                <a:latin typeface="+mn-lt"/>
                <a:ea typeface="+mn-ea"/>
                <a:cs typeface="+mn-cs"/>
              </a:rPr>
              <a:t>Richard </a:t>
            </a:r>
            <a:r>
              <a:rPr lang="en-US" sz="1200" kern="1200" baseline="0" dirty="0" err="1" smtClean="0">
                <a:solidFill>
                  <a:schemeClr val="tx1"/>
                </a:solidFill>
                <a:latin typeface="+mn-lt"/>
                <a:ea typeface="+mn-ea"/>
                <a:cs typeface="+mn-cs"/>
              </a:rPr>
              <a:t>Wunderman</a:t>
            </a:r>
            <a:r>
              <a:rPr lang="en-US" sz="1200" kern="1200" baseline="0" dirty="0" smtClean="0">
                <a:solidFill>
                  <a:schemeClr val="tx1"/>
                </a:solidFill>
                <a:latin typeface="+mn-lt"/>
                <a:ea typeface="+mn-ea"/>
                <a:cs typeface="+mn-cs"/>
              </a:rPr>
              <a:t>, Nat Hazards (2009) 51:287–302, 4 June 2008</a:t>
            </a:r>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solidFill>
                  <a:prstClr val="black"/>
                </a:solidFill>
              </a:rPr>
              <a:pPr/>
              <a:t>54</a:t>
            </a:fld>
            <a:endParaRPr lang="en-US" smtClean="0">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  More about the Volcanic Observatories in</a:t>
            </a:r>
            <a:r>
              <a:rPr lang="en-US" baseline="0" dirty="0" smtClean="0">
                <a:solidFill>
                  <a:schemeClr val="bg1"/>
                </a:solidFill>
              </a:rPr>
              <a:t> Part 2.</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55</a:t>
            </a:fld>
            <a:endParaRPr lang="en-US">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International Civil Aviation Organization</a:t>
            </a:r>
            <a:r>
              <a:rPr lang="en-US" sz="1200" b="1" kern="1200" baseline="0" dirty="0" smtClean="0">
                <a:solidFill>
                  <a:schemeClr val="tx1"/>
                </a:solidFill>
                <a:latin typeface="+mn-lt"/>
                <a:ea typeface="+mn-ea"/>
                <a:cs typeface="+mn-cs"/>
              </a:rPr>
              <a:t> (ICAO</a:t>
            </a:r>
            <a:r>
              <a:rPr lang="en-US" sz="1200" kern="1200" baseline="0" dirty="0" smtClean="0">
                <a:solidFill>
                  <a:schemeClr val="tx1"/>
                </a:solidFill>
                <a:latin typeface="+mn-lt"/>
                <a:ea typeface="+mn-ea"/>
                <a:cs typeface="+mn-cs"/>
              </a:rPr>
              <a:t>) has designated 24/7 volcanic cloud monitoring duties to 9 Volcanic Ash Advisory Centers</a:t>
            </a:r>
          </a:p>
          <a:p>
            <a:r>
              <a:rPr lang="en-US" sz="1200" kern="1200" baseline="0" dirty="0" smtClean="0">
                <a:solidFill>
                  <a:schemeClr val="tx1"/>
                </a:solidFill>
                <a:latin typeface="+mn-lt"/>
                <a:ea typeface="+mn-ea"/>
                <a:cs typeface="+mn-cs"/>
              </a:rPr>
              <a:t>(VAAC's) around the world. The VAAC's are responsible for issuing Volcanic Ash Advisories, which alert aviation interests to the presence of volcanic ash clouds. The National Weather Service (NWS) is responsible for operating the Anchorage, AK and the Washington, D.C. VAAC.</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ways to reduce Aircraft/Airport</a:t>
            </a:r>
            <a:r>
              <a:rPr lang="en-US" baseline="0" dirty="0" smtClean="0"/>
              <a:t> impact.</a:t>
            </a:r>
          </a:p>
          <a:p>
            <a:pPr eaLnBrk="1" hangingPunct="1"/>
            <a:r>
              <a:rPr lang="en-US" dirty="0" smtClean="0">
                <a:solidFill>
                  <a:schemeClr val="bg1"/>
                </a:solidFill>
              </a:rPr>
              <a:t>(Fore)warning of imminent volcanic eruptions and hazards can reduce operational disruptions at airports. Methods include:</a:t>
            </a:r>
          </a:p>
          <a:p>
            <a:pPr eaLnBrk="1" hangingPunct="1"/>
            <a:r>
              <a:rPr lang="en-US" dirty="0" smtClean="0">
                <a:solidFill>
                  <a:schemeClr val="bg1"/>
                </a:solidFill>
              </a:rPr>
              <a:t>Better real-time detection of explosive volcanic activity. </a:t>
            </a:r>
          </a:p>
          <a:p>
            <a:pPr eaLnBrk="1" hangingPunct="1"/>
            <a:r>
              <a:rPr lang="en-US" dirty="0" smtClean="0">
                <a:solidFill>
                  <a:schemeClr val="bg1"/>
                </a:solidFill>
              </a:rPr>
              <a:t>Forecasts modeling of ash-plume paths (PUFF and/or HYSPLIT).</a:t>
            </a:r>
          </a:p>
          <a:p>
            <a:pPr eaLnBrk="1" hangingPunct="1"/>
            <a:r>
              <a:rPr lang="en-US" dirty="0" smtClean="0">
                <a:solidFill>
                  <a:schemeClr val="bg1"/>
                </a:solidFill>
              </a:rPr>
              <a:t>Detection of ash plumes using ground-based Doppler RADAR.</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57</a:t>
            </a:fld>
            <a:endParaRPr lang="en-US">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solidFill>
                  <a:prstClr val="black"/>
                </a:solidFill>
              </a:rPr>
              <a:pPr/>
              <a:t>58</a:t>
            </a:fld>
            <a:endParaRPr lang="en-US" smtClean="0">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From:</a:t>
            </a:r>
          </a:p>
          <a:p>
            <a:r>
              <a:rPr lang="en-US" sz="1200" kern="1200" baseline="0" dirty="0" smtClean="0">
                <a:solidFill>
                  <a:schemeClr val="tx1"/>
                </a:solidFill>
                <a:latin typeface="+mn-lt"/>
                <a:ea typeface="+mn-ea"/>
                <a:cs typeface="+mn-cs"/>
              </a:rPr>
              <a:t> </a:t>
            </a:r>
            <a:r>
              <a:rPr lang="en-US" sz="1200" b="1" kern="1200" baseline="0" dirty="0" smtClean="0">
                <a:solidFill>
                  <a:schemeClr val="tx1"/>
                </a:solidFill>
                <a:latin typeface="+mn-lt"/>
                <a:ea typeface="+mn-ea"/>
                <a:cs typeface="+mn-cs"/>
              </a:rPr>
              <a:t>STATUS AND CHALLENGES OF VOLCANO MONITORING WORLDWIDE </a:t>
            </a:r>
          </a:p>
          <a:p>
            <a:r>
              <a:rPr lang="en-US" sz="1200" kern="1200" baseline="0" dirty="0" smtClean="0">
                <a:solidFill>
                  <a:schemeClr val="tx1"/>
                </a:solidFill>
                <a:latin typeface="+mn-lt"/>
                <a:ea typeface="+mn-ea"/>
                <a:cs typeface="+mn-cs"/>
              </a:rPr>
              <a:t>John W. </a:t>
            </a:r>
            <a:r>
              <a:rPr lang="en-US" sz="1200" kern="1200" baseline="0" dirty="0" err="1" smtClean="0">
                <a:solidFill>
                  <a:schemeClr val="tx1"/>
                </a:solidFill>
                <a:latin typeface="+mn-lt"/>
                <a:ea typeface="+mn-ea"/>
                <a:cs typeface="+mn-cs"/>
              </a:rPr>
              <a:t>Ewert</a:t>
            </a:r>
            <a:r>
              <a:rPr lang="en-US" sz="1200" kern="1200" baseline="0" dirty="0" smtClean="0">
                <a:solidFill>
                  <a:schemeClr val="tx1"/>
                </a:solidFill>
                <a:latin typeface="+mn-lt"/>
                <a:ea typeface="+mn-ea"/>
                <a:cs typeface="+mn-cs"/>
              </a:rPr>
              <a:t>, U.S. Geological Survey, Vancouver, WA 98683, USA (jwewert@usgs.gov) Christopher G. Newhall, U.S. Geological Survey, Seattle, WA 98195 USA – 2004.  USGS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Here is a look at a map of major flight routes of the world together with a plot of the active volcanoes of the world.  The black triangles represent volcanoes with some form of monitoring going on, while the blue stared areas represent volcanoes without any structured monitoring program.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dirty="0" smtClean="0">
                <a:latin typeface="Times" pitchFamily="18" charset="0"/>
              </a:rPr>
              <a:t>We</a:t>
            </a:r>
            <a:r>
              <a:rPr lang="en-US" baseline="0" dirty="0" smtClean="0">
                <a:latin typeface="Times" pitchFamily="18" charset="0"/>
              </a:rPr>
              <a:t> are going to (briefly) cover ash and aerosol detection (here we refer mostly to detection of SO2).  The reasoning:  many eruptions have both ash and aerosol.  There are examples in the research arena that show cases where the ash plume and aerosol plume split, but there are far too few studies that have in-situ observations to confirm that there is no ash where an SO2 signature is found and no SO2 where an ash signature is found.  So getting back to the question of how much ash/aerosol poses a problem. </a:t>
            </a:r>
            <a:endParaRPr lang="en-US" dirty="0" smtClean="0">
              <a:latin typeface="Times" pitchFamily="18" charset="0"/>
            </a:endParaRP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solidFill>
                  <a:prstClr val="black"/>
                </a:solidFill>
              </a:rPr>
              <a:pPr/>
              <a:t>60</a:t>
            </a:fld>
            <a:endParaRPr lang="en-US"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USGS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6</a:t>
            </a:fld>
            <a:endParaRPr 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Image:  Artist’s depiction of GOES N(13) – Allan Kung, for NASA NOAA – from: GOES N Fact Sheet (2006) </a:t>
            </a:r>
          </a:p>
          <a:p>
            <a:pPr eaLnBrk="1" hangingPunct="1"/>
            <a:endParaRPr lang="en-US" sz="1200" dirty="0" smtClean="0">
              <a:solidFill>
                <a:srgbClr val="FF0000"/>
              </a:solidFill>
            </a:endParaRP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solidFill>
                  <a:prstClr val="black"/>
                </a:solidFill>
              </a:rPr>
              <a:pPr/>
              <a:t>61</a:t>
            </a:fld>
            <a:endParaRPr lang="en-US" smtClean="0">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3600" dirty="0" smtClean="0">
                <a:solidFill>
                  <a:srgbClr val="FFFF00"/>
                </a:solidFill>
                <a:effectLst>
                  <a:outerShdw blurRad="38100" dist="38100" dir="2700000" algn="tl">
                    <a:srgbClr val="000000">
                      <a:alpha val="43137"/>
                    </a:srgbClr>
                  </a:outerShdw>
                </a:effectLst>
              </a:rPr>
              <a:t>Global</a:t>
            </a:r>
            <a:r>
              <a:rPr lang="en-US" sz="3600" dirty="0" smtClean="0"/>
              <a:t> </a:t>
            </a:r>
            <a:r>
              <a:rPr lang="en-US" sz="3600" dirty="0" smtClean="0">
                <a:solidFill>
                  <a:schemeClr val="bg1"/>
                </a:solidFill>
              </a:rPr>
              <a:t>coverage.  Allows for tracking of the plume both during the </a:t>
            </a:r>
            <a:r>
              <a:rPr lang="en-US" sz="3600" dirty="0" smtClean="0">
                <a:solidFill>
                  <a:srgbClr val="FFFF00"/>
                </a:solidFill>
              </a:rPr>
              <a:t>day</a:t>
            </a:r>
            <a:r>
              <a:rPr lang="en-US" sz="3600" dirty="0" smtClean="0"/>
              <a:t> </a:t>
            </a:r>
            <a:r>
              <a:rPr lang="en-US" sz="3600" dirty="0" smtClean="0">
                <a:solidFill>
                  <a:schemeClr val="bg1"/>
                </a:solidFill>
              </a:rPr>
              <a:t>and at </a:t>
            </a:r>
            <a:r>
              <a:rPr lang="en-US" sz="3600" dirty="0" smtClean="0">
                <a:solidFill>
                  <a:srgbClr val="FFFF00"/>
                </a:solidFill>
              </a:rPr>
              <a:t>night</a:t>
            </a:r>
            <a:r>
              <a:rPr lang="en-US" sz="3600" dirty="0" smtClean="0"/>
              <a:t>.  </a:t>
            </a:r>
            <a:r>
              <a:rPr lang="en-US" sz="3200" dirty="0" smtClean="0">
                <a:solidFill>
                  <a:schemeClr val="bg1"/>
                </a:solidFill>
              </a:rPr>
              <a:t>Provides information in remote locations and</a:t>
            </a:r>
            <a:r>
              <a:rPr lang="en-US" sz="3200" baseline="0" dirty="0" smtClean="0">
                <a:solidFill>
                  <a:schemeClr val="bg1"/>
                </a:solidFill>
              </a:rPr>
              <a:t> c</a:t>
            </a:r>
            <a:r>
              <a:rPr lang="en-US" sz="3200" dirty="0" smtClean="0">
                <a:solidFill>
                  <a:schemeClr val="bg1"/>
                </a:solidFill>
              </a:rPr>
              <a:t>an be used in conjunction with other information to determine plume height and probable plume movement.</a:t>
            </a:r>
          </a:p>
          <a:p>
            <a:endParaRPr lang="en-US" dirty="0" smtClean="0"/>
          </a:p>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a:p>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62</a:t>
            </a:fld>
            <a:endParaRPr lang="en-US">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Verbal additional</a:t>
            </a:r>
            <a:r>
              <a:rPr lang="en-US" baseline="0" dirty="0" smtClean="0"/>
              <a:t> note - </a:t>
            </a:r>
            <a:r>
              <a:rPr lang="en-US" dirty="0" smtClean="0"/>
              <a:t>**I</a:t>
            </a:r>
            <a:r>
              <a:rPr lang="en-US" sz="1200" kern="1200" dirty="0" smtClean="0">
                <a:solidFill>
                  <a:schemeClr val="tx1"/>
                </a:solidFill>
                <a:latin typeface="+mn-lt"/>
                <a:ea typeface="+mn-ea"/>
                <a:cs typeface="+mn-cs"/>
              </a:rPr>
              <a:t>n the research community, </a:t>
            </a:r>
            <a:r>
              <a:rPr lang="en-US" sz="1200" kern="1200" dirty="0" err="1" smtClean="0">
                <a:solidFill>
                  <a:schemeClr val="tx1"/>
                </a:solidFill>
                <a:latin typeface="+mn-lt"/>
                <a:ea typeface="+mn-ea"/>
                <a:cs typeface="+mn-cs"/>
              </a:rPr>
              <a:t>Cloudsat</a:t>
            </a:r>
            <a:r>
              <a:rPr lang="en-US" sz="1200" kern="1200" dirty="0" smtClean="0">
                <a:solidFill>
                  <a:schemeClr val="tx1"/>
                </a:solidFill>
                <a:latin typeface="+mn-lt"/>
                <a:ea typeface="+mn-ea"/>
                <a:cs typeface="+mn-cs"/>
              </a:rPr>
              <a:t> radar and Calypso </a:t>
            </a:r>
            <a:r>
              <a:rPr lang="en-US" sz="1200" kern="1200" dirty="0" err="1" smtClean="0">
                <a:solidFill>
                  <a:schemeClr val="tx1"/>
                </a:solidFill>
                <a:latin typeface="+mn-lt"/>
                <a:ea typeface="+mn-ea"/>
                <a:cs typeface="+mn-cs"/>
              </a:rPr>
              <a:t>lidar</a:t>
            </a:r>
            <a:r>
              <a:rPr lang="en-US" sz="1200" kern="1200" dirty="0" smtClean="0">
                <a:solidFill>
                  <a:schemeClr val="tx1"/>
                </a:solidFill>
                <a:latin typeface="+mn-lt"/>
                <a:ea typeface="+mn-ea"/>
                <a:cs typeface="+mn-cs"/>
              </a:rPr>
              <a:t> data are being used to help verify cloud heights.  Perhaps in the near future, they will be available near- real time.  They do have limitations in that they are a narrow swath and the satellite has to pass directly overhead.</a:t>
            </a:r>
            <a:endParaRPr lang="en-US" dirty="0" smtClean="0"/>
          </a:p>
          <a:p>
            <a:endParaRPr lang="en-US" dirty="0" smtClean="0"/>
          </a:p>
          <a:p>
            <a:endParaRPr lang="en-US" dirty="0" smtClean="0"/>
          </a:p>
          <a:p>
            <a:r>
              <a:rPr lang="en-US" dirty="0" smtClean="0"/>
              <a:t>CIRA</a:t>
            </a:r>
            <a:r>
              <a:rPr lang="en-US" baseline="0" dirty="0" smtClean="0"/>
              <a:t> – Cooperative Institute for Research in the Atmosphere</a:t>
            </a:r>
          </a:p>
          <a:p>
            <a:r>
              <a:rPr lang="en-US" baseline="0" dirty="0" smtClean="0"/>
              <a:t>RAMSDIS - </a:t>
            </a:r>
            <a:r>
              <a:rPr lang="en-US" dirty="0" smtClean="0"/>
              <a:t>Regional and </a:t>
            </a:r>
            <a:r>
              <a:rPr lang="en-US" dirty="0" err="1" smtClean="0"/>
              <a:t>Mesoscale</a:t>
            </a:r>
            <a:r>
              <a:rPr lang="en-US" dirty="0" smtClean="0"/>
              <a:t> Meteorology (RAMM) Advanced Meteorological Satellite Demonstration and Interpretation System (RAMSDIS)</a:t>
            </a:r>
          </a:p>
          <a:p>
            <a:r>
              <a:rPr lang="en-US" baseline="0" dirty="0" smtClean="0"/>
              <a:t>   </a:t>
            </a:r>
          </a:p>
          <a:p>
            <a:r>
              <a:rPr lang="en-US" baseline="0" dirty="0" smtClean="0"/>
              <a:t>   </a:t>
            </a:r>
            <a:r>
              <a:rPr lang="en-US" dirty="0" smtClean="0"/>
              <a:t>For more:  </a:t>
            </a:r>
            <a:r>
              <a:rPr lang="en-US" dirty="0" smtClean="0">
                <a:solidFill>
                  <a:schemeClr val="bg1"/>
                </a:solidFill>
              </a:rPr>
              <a:t>GOES and POES CIRA products, including:</a:t>
            </a:r>
          </a:p>
          <a:p>
            <a:pPr lvl="2" eaLnBrk="1" hangingPunct="1"/>
            <a:r>
              <a:rPr lang="en-US" dirty="0" smtClean="0">
                <a:solidFill>
                  <a:schemeClr val="bg1"/>
                </a:solidFill>
              </a:rPr>
              <a:t>Tropical RAMSDIS online</a:t>
            </a:r>
          </a:p>
          <a:p>
            <a:pPr lvl="2" eaLnBrk="1" hangingPunct="1"/>
            <a:r>
              <a:rPr lang="en-US" dirty="0" smtClean="0">
                <a:solidFill>
                  <a:schemeClr val="bg1"/>
                </a:solidFill>
              </a:rPr>
              <a:t>RMTC Real-time Satellite Imagery</a:t>
            </a:r>
          </a:p>
          <a:p>
            <a:pPr lvl="2" eaLnBrk="1" hangingPunct="1"/>
            <a:r>
              <a:rPr lang="en-US" dirty="0" smtClean="0">
                <a:solidFill>
                  <a:schemeClr val="bg1"/>
                </a:solidFill>
              </a:rPr>
              <a:t>Many experimental GOES and POES products @: (</a:t>
            </a:r>
            <a:r>
              <a:rPr lang="en-US" dirty="0" smtClean="0">
                <a:solidFill>
                  <a:schemeClr val="bg1"/>
                </a:solidFill>
                <a:hlinkClick r:id="rId3"/>
              </a:rPr>
              <a:t>http://www.cira.colostate.edu/cira/RAMM/Rmsdsol/ROLEX.html</a:t>
            </a:r>
            <a:r>
              <a:rPr lang="en-US" dirty="0" smtClean="0">
                <a:solidFill>
                  <a:schemeClr val="bg1"/>
                </a:solidFill>
              </a:rPr>
              <a:t>)</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64</a:t>
            </a:fld>
            <a:endParaRPr lang="en-US">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err="1" smtClean="0"/>
              <a:t>Chaiten</a:t>
            </a:r>
            <a:r>
              <a:rPr lang="en-US" baseline="0" dirty="0" smtClean="0"/>
              <a:t> Volcano, Chile</a:t>
            </a:r>
          </a:p>
          <a:p>
            <a:endParaRPr lang="en-US" baseline="0" dirty="0" smtClean="0"/>
          </a:p>
          <a:p>
            <a:r>
              <a:rPr lang="en-US" baseline="0" dirty="0" smtClean="0"/>
              <a:t>(Remove this one)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65</a:t>
            </a:fld>
            <a:endParaRPr lang="en-US">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RGB Image From:</a:t>
            </a:r>
            <a:r>
              <a:rPr lang="en-US" baseline="0" dirty="0" smtClean="0"/>
              <a:t> </a:t>
            </a:r>
            <a:r>
              <a:rPr lang="en-US" dirty="0" smtClean="0"/>
              <a:t>Operational Significant Event Imagery (</a:t>
            </a:r>
            <a:r>
              <a:rPr lang="en-US" baseline="0" dirty="0" smtClean="0"/>
              <a:t>OSEI) – MODIS AQUA RGB (Band 1, 4, 3) – 4/19/2010@13Z -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Visible Image View from Meteosat-9</a:t>
            </a:r>
            <a:r>
              <a:rPr lang="en-US" baseline="0" dirty="0" smtClean="0"/>
              <a:t> (MSG)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aseline="0" dirty="0" smtClean="0"/>
              <a:t>May 7, 2010</a:t>
            </a:r>
          </a:p>
          <a:p>
            <a:endParaRPr lang="en-US" baseline="0" dirty="0" smtClean="0"/>
          </a:p>
          <a:p>
            <a:r>
              <a:rPr lang="en-US" b="1" baseline="0" dirty="0" smtClean="0"/>
              <a:t>Image data from:  </a:t>
            </a:r>
            <a:r>
              <a:rPr lang="en-US" sz="1200" b="1" kern="1200" dirty="0" smtClean="0">
                <a:solidFill>
                  <a:schemeClr val="tx1"/>
                </a:solidFill>
                <a:latin typeface="+mn-lt"/>
                <a:ea typeface="+mn-ea"/>
                <a:cs typeface="+mn-cs"/>
              </a:rPr>
              <a:t>EUMETSAT  Data Processed by NESDIS</a:t>
            </a:r>
            <a:endParaRPr lang="en-US" b="1"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***Put optional loop at end together with forecast model runs***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Close-up Visible Image View from Meteosat-9</a:t>
            </a:r>
            <a:r>
              <a:rPr lang="en-US" baseline="0" dirty="0" smtClean="0"/>
              <a:t> (MSG)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aseline="0" dirty="0" smtClean="0"/>
              <a:t>May 7, 2010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dirty="0" smtClean="0"/>
          </a:p>
          <a:p>
            <a:r>
              <a:rPr lang="en-US" b="1" dirty="0" smtClean="0"/>
              <a:t>***Put optional loop at end together with forecast model runs**</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“false color” image taken 2 hours after the initial eruption of Mount St Helens May 18, 1980.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Mosaic of four (visible)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images from NOAA's GOES West geostationary weather satellite, in orbit over the equator at 135°W. All of Washington and Oregon, most of Idaho and parts of Montana, California, Nevada and S Canada are shown. Image times (all 18 May 1980) are: upper left, 0845 (13 minutes after the eruption began), upper right, 0915, lower left, 0945, lower right, 1315. The first three images show the rapid dissemination of the Mt. St. Helens ash cloud after the initial explosion. The last image shows the eruption column from the second major burst, about 1 hour after it was ejected. Ash from earlier activity had spread to the Idaho-Montana border.</a:t>
            </a:r>
            <a:endParaRPr lang="en-US" dirty="0" smtClean="0"/>
          </a:p>
          <a:p>
            <a:endParaRPr lang="en-US" dirty="0" smtClean="0"/>
          </a:p>
          <a:p>
            <a:r>
              <a:rPr lang="en-US" sz="1200" kern="1200" dirty="0" smtClean="0">
                <a:solidFill>
                  <a:schemeClr val="tx1"/>
                </a:solidFill>
                <a:latin typeface="+mn-lt"/>
                <a:ea typeface="+mn-ea"/>
                <a:cs typeface="+mn-cs"/>
              </a:rPr>
              <a:t>NOAA weather satellite imagery clearly recorded the rise and dissemination of ash clouds, and at least two distinct major pulses of ash ejection. Measurements from the images showed that the cloud from the main explosion initially expanded in all directions, with the bulk of the </a:t>
            </a:r>
            <a:r>
              <a:rPr lang="en-US" sz="1200" kern="1200" dirty="0" err="1" smtClean="0">
                <a:solidFill>
                  <a:schemeClr val="tx1"/>
                </a:solidFill>
                <a:latin typeface="+mn-lt"/>
                <a:ea typeface="+mn-ea"/>
                <a:cs typeface="+mn-cs"/>
              </a:rPr>
              <a:t>ejecta</a:t>
            </a:r>
            <a:r>
              <a:rPr lang="en-US" sz="1200" kern="1200" dirty="0" smtClean="0">
                <a:solidFill>
                  <a:schemeClr val="tx1"/>
                </a:solidFill>
                <a:latin typeface="+mn-lt"/>
                <a:ea typeface="+mn-ea"/>
                <a:cs typeface="+mn-cs"/>
              </a:rPr>
              <a:t> moving eastward. [Measurements from satellite images indicated that the rate of horizontal advance of the cloud front averaged 250 km/hr for the first 13 minutes after the eruption's onset.]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Outline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7</a:t>
            </a:fld>
            <a:endParaRPr lang="en-US">
              <a:solidFill>
                <a:prstClr val="black"/>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Put short</a:t>
            </a:r>
            <a:r>
              <a:rPr lang="en-US" baseline="0" dirty="0" smtClean="0"/>
              <a:t> visible loop of St Helens eruption here.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dirty="0" smtClean="0">
                <a:latin typeface="Times" pitchFamily="18" charset="0"/>
              </a:rPr>
              <a:t>Visible image </a:t>
            </a:r>
            <a:r>
              <a:rPr lang="en-US" dirty="0" err="1" smtClean="0">
                <a:latin typeface="Times" pitchFamily="18" charset="0"/>
              </a:rPr>
              <a:t>Okmok</a:t>
            </a:r>
            <a:r>
              <a:rPr lang="en-US" dirty="0" smtClean="0">
                <a:latin typeface="Times" pitchFamily="18" charset="0"/>
              </a:rPr>
              <a:t> from Terra-MODIS, July 13, 2008.</a:t>
            </a:r>
          </a:p>
          <a:p>
            <a:r>
              <a:rPr lang="en-US" dirty="0" smtClean="0">
                <a:latin typeface="Times" pitchFamily="18" charset="0"/>
              </a:rPr>
              <a:t>High resolution. Detects </a:t>
            </a:r>
            <a:r>
              <a:rPr lang="en-US" dirty="0" err="1" smtClean="0">
                <a:latin typeface="Times" pitchFamily="18" charset="0"/>
              </a:rPr>
              <a:t>albedo</a:t>
            </a:r>
            <a:r>
              <a:rPr lang="en-US" dirty="0" smtClean="0">
                <a:latin typeface="Times" pitchFamily="18" charset="0"/>
              </a:rPr>
              <a:t> differences.</a:t>
            </a:r>
          </a:p>
          <a:p>
            <a:endParaRPr lang="en-US" dirty="0" smtClean="0">
              <a:latin typeface="Times" pitchFamily="18" charset="0"/>
            </a:endParaRPr>
          </a:p>
          <a:p>
            <a:r>
              <a:rPr lang="en-US" dirty="0" smtClean="0">
                <a:solidFill>
                  <a:srgbClr val="000000"/>
                </a:solidFill>
                <a:latin typeface="Times" pitchFamily="18" charset="0"/>
              </a:rPr>
              <a:t>Interesting image:  water/cloud/steam</a:t>
            </a:r>
            <a:r>
              <a:rPr lang="en-US" baseline="0" dirty="0" smtClean="0">
                <a:solidFill>
                  <a:srgbClr val="000000"/>
                </a:solidFill>
                <a:latin typeface="Times" pitchFamily="18" charset="0"/>
              </a:rPr>
              <a:t> cloud easy to pick out here with rather high </a:t>
            </a:r>
            <a:r>
              <a:rPr lang="en-US" baseline="0" dirty="0" err="1" smtClean="0">
                <a:solidFill>
                  <a:srgbClr val="000000"/>
                </a:solidFill>
                <a:latin typeface="Times" pitchFamily="18" charset="0"/>
              </a:rPr>
              <a:t>albedo</a:t>
            </a:r>
            <a:r>
              <a:rPr lang="en-US" baseline="0" dirty="0" smtClean="0">
                <a:solidFill>
                  <a:srgbClr val="000000"/>
                </a:solidFill>
                <a:latin typeface="Times" pitchFamily="18" charset="0"/>
              </a:rPr>
              <a:t>.  Ash cloud also easy in this case even with relatively low </a:t>
            </a:r>
            <a:r>
              <a:rPr lang="en-US" baseline="0" dirty="0" err="1" smtClean="0">
                <a:solidFill>
                  <a:srgbClr val="000000"/>
                </a:solidFill>
                <a:latin typeface="Times" pitchFamily="18" charset="0"/>
              </a:rPr>
              <a:t>albedo</a:t>
            </a:r>
            <a:r>
              <a:rPr lang="en-US" baseline="0" dirty="0" smtClean="0">
                <a:solidFill>
                  <a:srgbClr val="000000"/>
                </a:solidFill>
                <a:latin typeface="Times" pitchFamily="18" charset="0"/>
              </a:rPr>
              <a:t>.  Note differing directions of flow for each type cloud.  This is due to differing flow characteristics at different levels in the atmosphere.  Here, the lower level flow is more northerly and the winds are backing with height…giving the mid/</a:t>
            </a:r>
            <a:r>
              <a:rPr lang="en-US" baseline="0" dirty="0" err="1" smtClean="0">
                <a:solidFill>
                  <a:srgbClr val="000000"/>
                </a:solidFill>
                <a:latin typeface="Times" pitchFamily="18" charset="0"/>
              </a:rPr>
              <a:t>upr</a:t>
            </a:r>
            <a:r>
              <a:rPr lang="en-US" baseline="0" dirty="0" smtClean="0">
                <a:solidFill>
                  <a:srgbClr val="000000"/>
                </a:solidFill>
                <a:latin typeface="Times" pitchFamily="18" charset="0"/>
              </a:rPr>
              <a:t> level flow more out of the northwest.  Why are the two types of clouds at different heights to begin with?  This can be caused from significant differences in mass and buoyancy </a:t>
            </a:r>
            <a:r>
              <a:rPr lang="en-US" baseline="0" dirty="0" err="1" smtClean="0">
                <a:solidFill>
                  <a:srgbClr val="000000"/>
                </a:solidFill>
                <a:latin typeface="Times" pitchFamily="18" charset="0"/>
              </a:rPr>
              <a:t>betweent</a:t>
            </a:r>
            <a:r>
              <a:rPr lang="en-US" baseline="0" dirty="0" smtClean="0">
                <a:solidFill>
                  <a:srgbClr val="000000"/>
                </a:solidFill>
                <a:latin typeface="Times" pitchFamily="18" charset="0"/>
              </a:rPr>
              <a:t> he two types of clouds…with the water vapor/gas clouds having less mass and more buoyancy than the ash cloud…even when both are exiting the crater at the same place and time.  It can also have to do with the relative vertical location of where the two types of clouds are exiting the volcano to begin with. </a:t>
            </a:r>
            <a:endParaRPr lang="en-US" dirty="0" smtClean="0">
              <a:solidFill>
                <a:srgbClr val="000000"/>
              </a:solidFill>
              <a:latin typeface="Times" pitchFamily="18" charset="0"/>
            </a:endParaRPr>
          </a:p>
          <a:p>
            <a:endParaRPr lang="en-US" dirty="0" smtClean="0">
              <a:solidFill>
                <a:srgbClr val="000000"/>
              </a:solidFill>
              <a:latin typeface="Times" pitchFamily="18" charset="0"/>
            </a:endParaRPr>
          </a:p>
          <a:p>
            <a:r>
              <a:rPr lang="en-US" dirty="0" smtClean="0">
                <a:solidFill>
                  <a:srgbClr val="000000"/>
                </a:solidFill>
                <a:latin typeface="Times" pitchFamily="18" charset="0"/>
              </a:rPr>
              <a:t>Possible Problems:  Water/ice clouds or other poor visibility can obscure volcanic cloud. Daytime only use.  Ash may be difficult to discern if very low </a:t>
            </a:r>
            <a:r>
              <a:rPr lang="en-US" dirty="0" err="1" smtClean="0">
                <a:solidFill>
                  <a:srgbClr val="000000"/>
                </a:solidFill>
                <a:latin typeface="Times" pitchFamily="18" charset="0"/>
              </a:rPr>
              <a:t>albedo</a:t>
            </a:r>
            <a:r>
              <a:rPr lang="en-US" dirty="0" smtClean="0">
                <a:solidFill>
                  <a:srgbClr val="000000"/>
                </a:solidFill>
                <a:latin typeface="Times" pitchFamily="18" charset="0"/>
              </a:rPr>
              <a:t>. </a:t>
            </a:r>
            <a:endParaRPr lang="en-US" dirty="0" smtClean="0">
              <a:latin typeface="Times" pitchFamily="18" charset="0"/>
            </a:endParaRPr>
          </a:p>
          <a:p>
            <a:endParaRPr lang="en-US" dirty="0" smtClean="0">
              <a:latin typeface="Times" pitchFamily="18" charset="0"/>
            </a:endParaRPr>
          </a:p>
          <a:p>
            <a:endParaRPr lang="en-US" dirty="0"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solidFill>
                  <a:prstClr val="black"/>
                </a:solidFill>
              </a:rPr>
              <a:pPr/>
              <a:t>72</a:t>
            </a:fld>
            <a:endParaRPr lang="en-US" smtClean="0">
              <a:solidFill>
                <a:prstClr val="black"/>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NOAA-19 AVHRR data – hotspots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a:t>
            </a:r>
            <a:r>
              <a:rPr lang="en-US" dirty="0" smtClean="0"/>
              <a:t>– 4/20/2010 – </a:t>
            </a:r>
            <a:r>
              <a:rPr lang="en-US" b="1" dirty="0" smtClean="0"/>
              <a:t>3.7um</a:t>
            </a:r>
          </a:p>
          <a:p>
            <a:endParaRPr lang="en-US" b="1" dirty="0" smtClean="0"/>
          </a:p>
          <a:p>
            <a:r>
              <a:rPr lang="en-US" dirty="0" smtClean="0"/>
              <a:t>Here, hotspots</a:t>
            </a:r>
            <a:r>
              <a:rPr lang="en-US" baseline="0" dirty="0" smtClean="0"/>
              <a:t> can be seen at the</a:t>
            </a:r>
            <a:r>
              <a:rPr lang="en-US" dirty="0" smtClean="0"/>
              <a:t> red arrows (green-</a:t>
            </a:r>
            <a:r>
              <a:rPr lang="en-US" dirty="0" err="1" smtClean="0"/>
              <a:t>blueish</a:t>
            </a:r>
            <a:r>
              <a:rPr lang="en-US" dirty="0" smtClean="0"/>
              <a:t> colored areas). Such hotspots can be identified through the use of a mid-infrared channels (e.g. AVRHH - 3.7 µm, GOES – 3.9 µm, etc.) since an increase of the temperature generally results in a high signal response in this spectral region.  The intensification of the hotspots in this image indicate that </a:t>
            </a:r>
            <a:r>
              <a:rPr lang="en-US" sz="1200" kern="1200" dirty="0" err="1" smtClean="0">
                <a:solidFill>
                  <a:schemeClr val="tx1"/>
                </a:solidFill>
                <a:latin typeface="+mn-lt"/>
                <a:ea typeface="+mn-ea"/>
                <a:cs typeface="+mn-cs"/>
              </a:rPr>
              <a:t>Eyjafjallajokull</a:t>
            </a:r>
            <a:r>
              <a:rPr lang="en-US" dirty="0" smtClean="0"/>
              <a:t> potentially started to eject </a:t>
            </a:r>
            <a:r>
              <a:rPr lang="en-US" u="sng" dirty="0" smtClean="0"/>
              <a:t>more lava </a:t>
            </a:r>
            <a:r>
              <a:rPr lang="en-US" dirty="0" smtClean="0"/>
              <a:t>and therefore </a:t>
            </a:r>
            <a:r>
              <a:rPr lang="en-US" u="sng" dirty="0" smtClean="0"/>
              <a:t>less ash</a:t>
            </a:r>
            <a:r>
              <a:rPr lang="en-US" dirty="0" smtClean="0"/>
              <a:t>. </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dirty="0" smtClean="0">
                <a:latin typeface="Times" pitchFamily="18" charset="0"/>
              </a:rPr>
              <a:t>NOAA 18 AVHRR Channel 4 (10.3 to 11.3 </a:t>
            </a:r>
            <a:r>
              <a:rPr lang="en-US" dirty="0" smtClean="0">
                <a:solidFill>
                  <a:schemeClr val="bg1"/>
                </a:solidFill>
                <a:latin typeface="Symbol" pitchFamily="18" charset="2"/>
              </a:rPr>
              <a:t>um)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Creator: Bailey, John</a:t>
            </a:r>
            <a:br>
              <a:rPr lang="en-US" dirty="0" smtClean="0">
                <a:latin typeface="Times" pitchFamily="18" charset="0"/>
              </a:rPr>
            </a:br>
            <a:r>
              <a:rPr lang="en-US" dirty="0" smtClean="0">
                <a:latin typeface="Times" pitchFamily="18" charset="0"/>
              </a:rPr>
              <a:t>Image courtesy of AVO/UAF-GI - Alaska Volcano Observatory / University of Alaska Fairbanks, Geophysical Institute.</a:t>
            </a:r>
          </a:p>
          <a:p>
            <a:endParaRPr lang="en-US" dirty="0" smtClean="0">
              <a:latin typeface="Times" pitchFamily="18" charset="0"/>
            </a:endParaRPr>
          </a:p>
          <a:p>
            <a:r>
              <a:rPr lang="en-US" dirty="0" err="1" smtClean="0">
                <a:latin typeface="Times" pitchFamily="18" charset="0"/>
              </a:rPr>
              <a:t>Longwave</a:t>
            </a:r>
            <a:r>
              <a:rPr lang="en-US" dirty="0" smtClean="0">
                <a:latin typeface="Times" pitchFamily="18" charset="0"/>
              </a:rPr>
              <a:t> IR by itself can help derive cloud top temperature information.  This, together with local/regional</a:t>
            </a:r>
            <a:r>
              <a:rPr lang="en-US" baseline="0" dirty="0" smtClean="0">
                <a:latin typeface="Times" pitchFamily="18" charset="0"/>
              </a:rPr>
              <a:t> sounding data, can aid in calculating plume heights.  From the data present for </a:t>
            </a:r>
            <a:r>
              <a:rPr lang="en-US" baseline="0" dirty="0" err="1" smtClean="0">
                <a:latin typeface="Times" pitchFamily="18" charset="0"/>
              </a:rPr>
              <a:t>Kasatochi</a:t>
            </a:r>
            <a:r>
              <a:rPr lang="en-US" baseline="0" dirty="0" smtClean="0">
                <a:latin typeface="Times" pitchFamily="18" charset="0"/>
              </a:rPr>
              <a:t> on August 8, 2008, it was determined that</a:t>
            </a:r>
            <a:r>
              <a:rPr lang="en-US" dirty="0" smtClean="0">
                <a:latin typeface="Times" pitchFamily="18" charset="0"/>
              </a:rPr>
              <a:t> the ash plume was topping out at around 25, 000 feet on this day.  </a:t>
            </a:r>
          </a:p>
          <a:p>
            <a:endParaRPr lang="en-US" dirty="0"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solidFill>
                  <a:prstClr val="black"/>
                </a:solidFill>
              </a:rPr>
              <a:pPr/>
              <a:t>74</a:t>
            </a:fld>
            <a:endParaRPr lang="en-US" smtClean="0">
              <a:solidFill>
                <a:prstClr val="black"/>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IR Image View</a:t>
            </a:r>
            <a:r>
              <a:rPr lang="en-US" sz="1200" kern="1200" baseline="0" dirty="0" smtClean="0">
                <a:solidFill>
                  <a:schemeClr val="tx1"/>
                </a:solidFill>
                <a:latin typeface="+mn-lt"/>
                <a:ea typeface="+mn-ea"/>
                <a:cs typeface="+mn-cs"/>
              </a:rPr>
              <a:t> of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 </a:t>
            </a:r>
            <a:r>
              <a:rPr lang="en-US" b="1" dirty="0" smtClean="0"/>
              <a:t>Meteosat-9 Second Generation (MSG) – </a:t>
            </a:r>
            <a:r>
              <a:rPr lang="en-US" b="1" dirty="0" err="1" smtClean="0"/>
              <a:t>Longwave</a:t>
            </a:r>
            <a:r>
              <a:rPr lang="en-US" b="1" dirty="0" smtClean="0"/>
              <a:t> IR 11 micron – </a:t>
            </a:r>
            <a:r>
              <a:rPr lang="en-US" b="0" dirty="0" smtClean="0"/>
              <a:t>May 7, 2010</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b="0" dirty="0" smtClean="0"/>
          </a:p>
          <a:p>
            <a:r>
              <a:rPr lang="en-US" b="1" dirty="0" smtClean="0"/>
              <a:t>***Put optional loop at end together with forecast model runs**</a:t>
            </a:r>
            <a:endParaRPr lang="en-US" b="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t>A collection of polar orbiter and geostationary satellites provide global coverage and their data enable forecasters to track a volcanic ash cloud over long distances as long as it can be distinguished from water-bearing clouds.</a:t>
            </a:r>
          </a:p>
          <a:p>
            <a:endParaRPr lang="en-US" dirty="0" smtClean="0"/>
          </a:p>
          <a:p>
            <a:r>
              <a:rPr lang="en-US" dirty="0" smtClean="0"/>
              <a:t>In standard visible and infrared satellite imagery, volcanic ash clouds can resemble water-bearing clouds. However, the </a:t>
            </a:r>
            <a:r>
              <a:rPr lang="en-US" dirty="0" err="1" smtClean="0"/>
              <a:t>radiative</a:t>
            </a:r>
            <a:r>
              <a:rPr lang="en-US" dirty="0" smtClean="0"/>
              <a:t> absorption properties of the silicate in the volcanic ash are different to those of water in the infrared wavelength range 10-12 microns. An image showing the brightness temperature difference between channels at 10.7 (or 10.8) and 12.0 microns (BT10.7 - BT12.0) can be used to distinguish volcanic ash from water-bearing clouds.</a:t>
            </a:r>
          </a:p>
          <a:p>
            <a:endParaRPr lang="en-US" dirty="0" smtClean="0"/>
          </a:p>
          <a:p>
            <a:r>
              <a:rPr lang="en-US" dirty="0" smtClean="0"/>
              <a:t>In general: </a:t>
            </a:r>
          </a:p>
          <a:p>
            <a:endParaRPr lang="en-US" dirty="0" smtClean="0"/>
          </a:p>
          <a:p>
            <a:r>
              <a:rPr lang="en-US" dirty="0" smtClean="0"/>
              <a:t>BT10.8 – BT12.0 &gt; 0 for water-bearing clouds.</a:t>
            </a:r>
          </a:p>
          <a:p>
            <a:r>
              <a:rPr lang="en-US" dirty="0" smtClean="0"/>
              <a:t>BT10.8 — BT12.0 &lt; 0 for volcanic ash clouds.</a:t>
            </a:r>
          </a:p>
          <a:p>
            <a:endParaRPr lang="en-US" dirty="0" smtClean="0">
              <a:latin typeface="Times" pitchFamily="18" charset="0"/>
            </a:endParaRPr>
          </a:p>
          <a:p>
            <a:r>
              <a:rPr lang="en-US" dirty="0" smtClean="0">
                <a:latin typeface="Times" pitchFamily="18" charset="0"/>
              </a:rPr>
              <a:t>Volcanic ash does not have an emissivity of 1; that is, it does not emit as a blackbody (water</a:t>
            </a:r>
            <a:r>
              <a:rPr lang="en-US" baseline="0" dirty="0" smtClean="0">
                <a:latin typeface="Times" pitchFamily="18" charset="0"/>
              </a:rPr>
              <a:t> and ice are not ideal blackbody either)</a:t>
            </a:r>
            <a:r>
              <a:rPr lang="en-US" dirty="0" smtClean="0">
                <a:latin typeface="Times" pitchFamily="18" charset="0"/>
              </a:rPr>
              <a:t>.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a:p>
            <a:endParaRPr lang="en-US" dirty="0" smtClean="0">
              <a:latin typeface="Times" pitchFamily="18" charset="0"/>
            </a:endParaRPr>
          </a:p>
          <a:p>
            <a:r>
              <a:rPr lang="en-US" dirty="0" smtClean="0">
                <a:latin typeface="Times" pitchFamily="18" charset="0"/>
              </a:rPr>
              <a:t>To watch out for:  A</a:t>
            </a:r>
            <a:r>
              <a:rPr lang="en-US" baseline="0" dirty="0" smtClean="0">
                <a:latin typeface="Times" pitchFamily="18" charset="0"/>
              </a:rPr>
              <a:t> temperature inversion (at the surface or on top of a cloud) will show up as a negative difference as well.</a:t>
            </a:r>
            <a:endParaRPr lang="en-US" dirty="0" smtClean="0">
              <a:latin typeface="Times" pitchFamily="18" charset="0"/>
            </a:endParaRP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solidFill>
                  <a:prstClr val="black"/>
                </a:solidFill>
              </a:rPr>
              <a:pPr/>
              <a:t>76</a:t>
            </a:fld>
            <a:endParaRPr lang="en-US" smtClean="0">
              <a:solidFill>
                <a:prstClr val="black"/>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Iceland ( ) 4/15/2010@15Z from OSEI – </a:t>
            </a:r>
            <a:r>
              <a:rPr lang="en-US" dirty="0" err="1" smtClean="0"/>
              <a:t>Meteosat</a:t>
            </a:r>
            <a:r>
              <a:rPr lang="en-US" dirty="0" smtClean="0"/>
              <a:t> 9 split window for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eruption was more explosive than</a:t>
            </a:r>
            <a:r>
              <a:rPr lang="en-US" sz="1200" kern="1200" baseline="0" dirty="0" smtClean="0">
                <a:solidFill>
                  <a:schemeClr val="tx1"/>
                </a:solidFill>
                <a:latin typeface="+mn-lt"/>
                <a:ea typeface="+mn-ea"/>
                <a:cs typeface="+mn-cs"/>
              </a:rPr>
              <a:t> would normally be associated with this type of volcano due to its location beneath some 200m thick glacier ice.  Melting ice gushing into the volcano’s cater help cause it to become particularly volatile…spewing ash clouds as high as 5.5 miles into the atmosphere.  The volcano’s crater ice has now mostly been melted away and therefore the ash plume has according diminished to less than 2 miles AGL.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Meteosat-9 Second Generation (MSG) 11-12 micron image (</a:t>
            </a:r>
            <a:r>
              <a:rPr lang="en-US" b="1" dirty="0" err="1" smtClean="0"/>
              <a:t>Longwave</a:t>
            </a:r>
            <a:r>
              <a:rPr lang="en-US" b="1" baseline="0" dirty="0" smtClean="0"/>
              <a:t> difference)</a:t>
            </a:r>
            <a:r>
              <a:rPr lang="en-US" b="1" dirty="0" smtClean="0"/>
              <a:t>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a:t>
            </a:r>
            <a:r>
              <a:rPr lang="en-US" b="1" dirty="0" smtClean="0"/>
              <a:t> </a:t>
            </a:r>
            <a:r>
              <a:rPr lang="en-US" b="0" dirty="0" smtClean="0"/>
              <a:t>Ash Cloud </a:t>
            </a:r>
            <a:r>
              <a:rPr lang="en-US" b="1" dirty="0" smtClean="0"/>
              <a:t>(Purple – i.e.</a:t>
            </a:r>
            <a:r>
              <a:rPr lang="en-US" b="1" baseline="0" dirty="0" smtClean="0"/>
              <a:t> negative values) - </a:t>
            </a:r>
            <a:r>
              <a:rPr lang="en-US" b="0" baseline="0" dirty="0" smtClean="0"/>
              <a:t>May 7, 2010</a:t>
            </a:r>
          </a:p>
          <a:p>
            <a:endParaRPr lang="en-US" b="0" baseline="0" dirty="0" smtClean="0"/>
          </a:p>
          <a:p>
            <a:r>
              <a:rPr lang="en-US" sz="1200" kern="1200" dirty="0" smtClean="0">
                <a:solidFill>
                  <a:schemeClr val="tx1"/>
                </a:solidFill>
                <a:latin typeface="+mn-lt"/>
                <a:ea typeface="+mn-ea"/>
                <a:cs typeface="+mn-cs"/>
              </a:rPr>
              <a:t>This image also demonstrates that a negative split window difference picks up more than just ash – particularly in arctic regions when viewing from geostationary satellites with a large viewing angle.  Those other areas in the high arctic</a:t>
            </a:r>
            <a:r>
              <a:rPr lang="en-US" sz="1200" kern="1200" baseline="0" dirty="0" smtClean="0">
                <a:solidFill>
                  <a:schemeClr val="tx1"/>
                </a:solidFill>
                <a:latin typeface="+mn-lt"/>
                <a:ea typeface="+mn-ea"/>
                <a:cs typeface="+mn-cs"/>
              </a:rPr>
              <a:t> that are roughly the same “color” are not ash, but represent regions of the top of  (relatively moist) stable layers. </a:t>
            </a:r>
            <a:r>
              <a:rPr lang="en-US" sz="1200" kern="1200" dirty="0" smtClean="0">
                <a:solidFill>
                  <a:schemeClr val="tx1"/>
                </a:solidFill>
                <a:latin typeface="+mn-lt"/>
                <a:ea typeface="+mn-ea"/>
                <a:cs typeface="+mn-cs"/>
              </a:rPr>
              <a:t>How can we tell the difference? – Mostly in terms of “context and situational awareness” – (i.e. if we know that a volcano is going off in a certain area…).</a:t>
            </a:r>
            <a:endParaRPr lang="en-US" b="0" baseline="0" dirty="0" smtClean="0"/>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***Put optional loop at end together with forecast model runs***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latin typeface="Times" pitchFamily="18" charset="0"/>
              </a:rPr>
              <a:t>Show the faint ash cloud signature (negative values in </a:t>
            </a:r>
            <a:r>
              <a:rPr lang="en-US" b="1" dirty="0" smtClean="0">
                <a:latin typeface="Times" pitchFamily="18" charset="0"/>
              </a:rPr>
              <a:t>Blue</a:t>
            </a:r>
            <a:r>
              <a:rPr lang="en-US" dirty="0" smtClean="0">
                <a:latin typeface="Times" pitchFamily="18" charset="0"/>
              </a:rPr>
              <a:t> area moving south of Mt. </a:t>
            </a:r>
            <a:r>
              <a:rPr lang="en-US" dirty="0" err="1" smtClean="0">
                <a:latin typeface="Times" pitchFamily="18" charset="0"/>
              </a:rPr>
              <a:t>Okmok</a:t>
            </a:r>
            <a:r>
              <a:rPr lang="en-US" dirty="0" smtClean="0">
                <a:latin typeface="Times" pitchFamily="18" charset="0"/>
              </a:rPr>
              <a:t>/Umnak Island over the western tip of Unalaska Island…and out over the ocean)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a:t>
            </a:r>
            <a:r>
              <a:rPr lang="en-US" dirty="0" err="1" smtClean="0">
                <a:latin typeface="Times" pitchFamily="18" charset="0"/>
              </a:rPr>
              <a:t>CreatorBailey</a:t>
            </a:r>
            <a:r>
              <a:rPr lang="en-US" dirty="0" smtClean="0">
                <a:latin typeface="Times" pitchFamily="18" charset="0"/>
              </a:rPr>
              <a:t>, John</a:t>
            </a:r>
            <a:br>
              <a:rPr lang="en-US" dirty="0" smtClean="0">
                <a:latin typeface="Times" pitchFamily="18" charset="0"/>
              </a:rPr>
            </a:br>
            <a:r>
              <a:rPr lang="en-US" dirty="0" smtClean="0">
                <a:latin typeface="Times" pitchFamily="18" charset="0"/>
              </a:rPr>
              <a:t>Image courtesy of the AVO/UAF-GI (The Alaska Volcano Observatory / University of Alaska Fairbanks, Geophysical Institute)</a:t>
            </a:r>
          </a:p>
          <a:p>
            <a:endParaRPr lang="en-US" dirty="0" smtClean="0">
              <a:latin typeface="Times" pitchFamily="18" charset="0"/>
            </a:endParaRPr>
          </a:p>
          <a:p>
            <a:endParaRPr lang="en-US" dirty="0"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solidFill>
                  <a:prstClr val="black"/>
                </a:solidFill>
              </a:rPr>
              <a:pPr/>
              <a:t>79</a:t>
            </a:fld>
            <a:endParaRPr lang="en-US" smtClean="0">
              <a:solidFill>
                <a:prstClr val="black"/>
              </a:solidFil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Four Panel PCI - </a:t>
            </a:r>
            <a:r>
              <a:rPr lang="en-US" sz="1200" dirty="0" smtClean="0">
                <a:sym typeface="Wingdings" pitchFamily="2" charset="2"/>
              </a:rPr>
              <a:t>Four-panel display of component images from </a:t>
            </a:r>
            <a:r>
              <a:rPr lang="en-US" sz="1200" b="1" dirty="0" err="1" smtClean="0">
                <a:sym typeface="Wingdings" pitchFamily="2" charset="2"/>
              </a:rPr>
              <a:t>Okmok</a:t>
            </a:r>
            <a:r>
              <a:rPr lang="en-US" sz="1200" dirty="0" smtClean="0">
                <a:sym typeface="Wingdings" pitchFamily="2" charset="2"/>
              </a:rPr>
              <a:t> volcano in the Aleutian chain – 2008-07-13</a:t>
            </a:r>
            <a:endParaRPr lang="en-US" sz="1200" dirty="0" smtClean="0"/>
          </a:p>
          <a:p>
            <a:r>
              <a:rPr lang="en-US" sz="1200" kern="1200" dirty="0" smtClean="0">
                <a:solidFill>
                  <a:schemeClr val="tx1"/>
                </a:solidFill>
                <a:latin typeface="+mn-lt"/>
                <a:ea typeface="+mn-ea"/>
                <a:cs typeface="+mn-cs"/>
              </a:rPr>
              <a:t>Image courtesy of Don </a:t>
            </a:r>
            <a:r>
              <a:rPr lang="en-US" sz="1200" kern="1200" dirty="0" err="1" smtClean="0">
                <a:solidFill>
                  <a:schemeClr val="tx1"/>
                </a:solidFill>
                <a:latin typeface="+mn-lt"/>
                <a:ea typeface="+mn-ea"/>
                <a:cs typeface="+mn-cs"/>
              </a:rPr>
              <a:t>Hilger</a:t>
            </a:r>
            <a:r>
              <a:rPr lang="en-US" sz="1200" kern="1200" dirty="0" smtClean="0">
                <a:solidFill>
                  <a:schemeClr val="tx1"/>
                </a:solidFill>
                <a:latin typeface="+mn-lt"/>
                <a:ea typeface="+mn-ea"/>
                <a:cs typeface="+mn-cs"/>
              </a:rPr>
              <a:t> (NOAA/NESDIS)</a:t>
            </a:r>
          </a:p>
          <a:p>
            <a:r>
              <a:rPr lang="en-US" sz="1200" kern="1200" dirty="0" smtClean="0">
                <a:solidFill>
                  <a:schemeClr val="tx1"/>
                </a:solidFill>
                <a:latin typeface="+mn-lt"/>
                <a:ea typeface="+mn-ea"/>
                <a:cs typeface="+mn-cs"/>
              </a:rPr>
              <a:t>***Add animated</a:t>
            </a:r>
            <a:r>
              <a:rPr lang="en-US" sz="1200" kern="1200" baseline="0" dirty="0" smtClean="0">
                <a:solidFill>
                  <a:schemeClr val="tx1"/>
                </a:solidFill>
                <a:latin typeface="+mn-lt"/>
                <a:ea typeface="+mn-ea"/>
                <a:cs typeface="+mn-cs"/>
              </a:rPr>
              <a:t> example after this introduction.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PCIs-3, 2 and 5 were used to compile the previous single RGB PCI.  </a:t>
            </a:r>
            <a:endParaRPr lang="en-US" sz="1200" kern="1200" dirty="0" smtClean="0">
              <a:solidFill>
                <a:schemeClr val="tx1"/>
              </a:solidFill>
              <a:latin typeface="+mn-lt"/>
              <a:ea typeface="+mn-ea"/>
              <a:cs typeface="+mn-cs"/>
            </a:endParaRPr>
          </a:p>
          <a:p>
            <a:endParaRPr lang="en-US" dirty="0" smtClean="0"/>
          </a:p>
          <a:p>
            <a:r>
              <a:rPr lang="en-US" sz="1200" dirty="0" smtClean="0">
                <a:solidFill>
                  <a:srgbClr val="000000"/>
                </a:solidFill>
              </a:rPr>
              <a:t>Current product uses GOES-11 imagery, with the day-night </a:t>
            </a:r>
            <a:r>
              <a:rPr lang="en-US" sz="1200" dirty="0" err="1" smtClean="0">
                <a:solidFill>
                  <a:srgbClr val="000000"/>
                </a:solidFill>
              </a:rPr>
              <a:t>longwave</a:t>
            </a:r>
            <a:r>
              <a:rPr lang="en-US" sz="1200" dirty="0" smtClean="0">
                <a:solidFill>
                  <a:srgbClr val="000000"/>
                </a:solidFill>
              </a:rPr>
              <a:t> split-window (PCI-5 in</a:t>
            </a:r>
            <a:r>
              <a:rPr lang="en-US" sz="1200" baseline="0" dirty="0" smtClean="0">
                <a:solidFill>
                  <a:srgbClr val="000000"/>
                </a:solidFill>
              </a:rPr>
              <a:t> image above) </a:t>
            </a:r>
            <a:r>
              <a:rPr lang="en-US" sz="1200" dirty="0" smtClean="0">
                <a:solidFill>
                  <a:srgbClr val="000000"/>
                </a:solidFill>
              </a:rPr>
              <a:t>bands that will not be available again until the GOES-R ABI era.</a:t>
            </a:r>
          </a:p>
          <a:p>
            <a:endParaRPr lang="en-US" sz="1200" dirty="0" smtClean="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First point out from PCI - 1 LWIR dominant –  (looks similar to a normal cloud scene in that the high cloud is cold?)  PCI – 2 Visible dominant – notice that the high cloud is bright white, the region below and slightly left is dark – "dirty" ash.  PCI – 3 Where Don points to water cloud is reflective ash cloud that likely contains water cloud as well.  The normal signal for water cloud in the 3.9 um region is more highly reflective than ice cloud.  We have seen this reflective ash signature with other eruption clouds.  The one region below and slightly left corresponds with the darker </a:t>
            </a:r>
            <a:r>
              <a:rPr lang="en-US" sz="1200" kern="1200" dirty="0" err="1" smtClean="0">
                <a:solidFill>
                  <a:schemeClr val="tx1"/>
                </a:solidFill>
                <a:latin typeface="+mn-lt"/>
                <a:ea typeface="+mn-ea"/>
                <a:cs typeface="+mn-cs"/>
              </a:rPr>
              <a:t>vis</a:t>
            </a:r>
            <a:r>
              <a:rPr lang="en-US" sz="1200" kern="1200" dirty="0" smtClean="0">
                <a:solidFill>
                  <a:schemeClr val="tx1"/>
                </a:solidFill>
                <a:latin typeface="+mn-lt"/>
                <a:ea typeface="+mn-ea"/>
                <a:cs typeface="+mn-cs"/>
              </a:rPr>
              <a:t> region.  The other region may be below higher cirrus (see what it looks like in the animation).  PCI – 5 split – window is dominant – corresponds to what Don labeled as water cloud.</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Cinder Cone Volcano:  The simplest type of volcano. They are built from particles and blobs of congealed lava ejected from a single vent. As the gas-charged lava is blown violently into the air, it breaks into small fragments that solidify and fall as cinders around the vent to form a circular or oval cone. Most cinder cones have a bowl-shaped crater at the summit and rarely rise much more than a thousand feet or so above their surroundings. Cinder cones are numerous in western North America as well as throughout other volcanic terrains of the world.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Composite (</a:t>
            </a:r>
            <a:r>
              <a:rPr lang="en-US" dirty="0" err="1" smtClean="0"/>
              <a:t>strato</a:t>
            </a:r>
            <a:r>
              <a:rPr lang="en-US" dirty="0" smtClean="0"/>
              <a:t>) Volcano:  Typically steep-sided, symmetrical cones of large dimension built of alternating layers of lava flows, volcanic ash, cinders, blocks, and bombs and may rise as much as 8,000 feet above their bases. Some of the most conspicuous and beautiful mountains in the world are composite volcanoes, including Mount Fuji in Japan, Mount Cotopaxi in Ecuador, Mount Shasta in California, Mount Hood in Oregon, Mount St. Helens and Mount Rainier in Washington.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Shield Volcano:  are built almost entirely of fluid lava flows. Flow after flow pours out in all directions from a central summit vent, or group of vents, building a broad, gently sloping cone of flat, domical shape, with a profile much like that a </a:t>
            </a:r>
            <a:r>
              <a:rPr lang="en-US" dirty="0" err="1" smtClean="0"/>
              <a:t>a</a:t>
            </a:r>
            <a:r>
              <a:rPr lang="en-US" dirty="0" smtClean="0"/>
              <a:t> warrior's shield. They are built up slowly by the accretion of thousands of flows of highly fluid basaltic (from basalt, a hard, dense dark volcanic rock) lava that spread widely over great distances, and then cool as thin, gently dipping sheets. Lavas also commonly erupt from vents along fractures (rift zones) that develop on the flanks of the cone. Some of the largest volcanoes in the world are shield volcanoes. In northern California and Oregon, many shield volcanoes have diameters of 3 or 4 miles and heights of 1,500 to 2,000 feet. The Hawaiian Islands are composed of linear chains of these volcanoes including Kilauea and Mauna Loa on the island of Hawaii -- two of the world's most active volcanoes. The floor of the ocean is more than 15,000 feet deep at the bases of the islands. As Mauna Loa, the largest of the shield volcanoes (and also the world's largest active volcano), projects 13,677 feet above sea level, its top is over 28,000 feet above the deep ocean floor.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Three Color PCI - </a:t>
            </a:r>
            <a:r>
              <a:rPr lang="en-US" sz="1200" dirty="0" smtClean="0">
                <a:sym typeface="Wingdings" pitchFamily="2" charset="2"/>
              </a:rPr>
              <a:t>Three-color display of component images of volcanic ash from </a:t>
            </a:r>
            <a:r>
              <a:rPr lang="en-US" sz="1200" b="1" dirty="0" err="1" smtClean="0">
                <a:sym typeface="Wingdings" pitchFamily="2" charset="2"/>
              </a:rPr>
              <a:t>Okmok</a:t>
            </a:r>
            <a:r>
              <a:rPr lang="en-US" sz="1200" b="1" dirty="0" smtClean="0">
                <a:sym typeface="Wingdings" pitchFamily="2" charset="2"/>
              </a:rPr>
              <a:t> </a:t>
            </a:r>
            <a:r>
              <a:rPr lang="en-US" sz="1200" dirty="0" smtClean="0">
                <a:sym typeface="Wingdings" pitchFamily="2" charset="2"/>
              </a:rPr>
              <a:t>July 13, 2008</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Image courtesy of Don </a:t>
            </a:r>
            <a:r>
              <a:rPr lang="en-US" sz="1200" kern="1200" dirty="0" err="1" smtClean="0">
                <a:solidFill>
                  <a:schemeClr val="tx1"/>
                </a:solidFill>
                <a:latin typeface="+mn-lt"/>
                <a:ea typeface="+mn-ea"/>
                <a:cs typeface="+mn-cs"/>
              </a:rPr>
              <a:t>Hilger</a:t>
            </a:r>
            <a:r>
              <a:rPr lang="en-US" sz="1200" kern="1200" dirty="0" smtClean="0">
                <a:solidFill>
                  <a:schemeClr val="tx1"/>
                </a:solidFill>
                <a:latin typeface="+mn-lt"/>
                <a:ea typeface="+mn-ea"/>
                <a:cs typeface="+mn-cs"/>
              </a:rPr>
              <a:t> (NOAA/NESDIS)</a:t>
            </a:r>
          </a:p>
          <a:p>
            <a:r>
              <a:rPr lang="en-US" sz="1200" kern="1200" dirty="0" smtClean="0">
                <a:solidFill>
                  <a:schemeClr val="tx1"/>
                </a:solidFill>
                <a:latin typeface="+mn-lt"/>
                <a:ea typeface="+mn-ea"/>
                <a:cs typeface="+mn-cs"/>
              </a:rPr>
              <a:t>***Add animated</a:t>
            </a:r>
            <a:r>
              <a:rPr lang="en-US" sz="1200" kern="1200" baseline="0" dirty="0" smtClean="0">
                <a:solidFill>
                  <a:schemeClr val="tx1"/>
                </a:solidFill>
                <a:latin typeface="+mn-lt"/>
                <a:ea typeface="+mn-ea"/>
                <a:cs typeface="+mn-cs"/>
              </a:rPr>
              <a:t> example after this introduction.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Principal Component Image (Analysis) (PCI or PCA) extracts the principal (or wanted) features of an image. These features are then integrated into a single Image (as above)</a:t>
            </a:r>
            <a:r>
              <a:rPr lang="en-US" sz="1200" i="1" kern="1200" baseline="0" dirty="0" smtClean="0">
                <a:solidFill>
                  <a:schemeClr val="tx1"/>
                </a:solidFill>
                <a:latin typeface="+mn-lt"/>
                <a:ea typeface="+mn-ea"/>
                <a:cs typeface="+mn-cs"/>
              </a:rPr>
              <a:t>…</a:t>
            </a:r>
            <a:r>
              <a:rPr lang="en-US" sz="1200" kern="1200" dirty="0" smtClean="0">
                <a:solidFill>
                  <a:schemeClr val="tx1"/>
                </a:solidFill>
                <a:latin typeface="+mn-lt"/>
                <a:ea typeface="+mn-ea"/>
                <a:cs typeface="+mn-cs"/>
              </a:rPr>
              <a:t>to ‘compile’ information from a large number of bands to lesser number of bands.</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PCI has ability to identify relatively fewer “features” or components that as a whole represent the full state and hence are appropriately termed “Principal Components”.  Often used for surface resource analysis and cloud classification.</a:t>
            </a:r>
          </a:p>
          <a:p>
            <a:endParaRPr lang="en-US" sz="1200" kern="1200" baseline="0" dirty="0" smtClean="0">
              <a:solidFill>
                <a:schemeClr val="tx1"/>
              </a:solidFill>
              <a:latin typeface="+mn-lt"/>
              <a:ea typeface="+mn-ea"/>
              <a:cs typeface="+mn-cs"/>
            </a:endParaRPr>
          </a:p>
          <a:p>
            <a:r>
              <a:rPr lang="en-US" dirty="0" smtClean="0"/>
              <a:t>The above PCA image (PCI), in a sense, presents more information, by compressing the information in the three of the five bands into a single “synthetic image.”  The idea here is to to get rid of redundancy…and</a:t>
            </a:r>
            <a:r>
              <a:rPr lang="en-US" baseline="0" dirty="0" smtClean="0"/>
              <a:t> only three of the five bands are needed to extract most of the information.  </a:t>
            </a:r>
            <a:r>
              <a:rPr lang="en-US" dirty="0" smtClean="0"/>
              <a:t>  So, as in the above example, </a:t>
            </a:r>
            <a:r>
              <a:rPr lang="en-US" sz="1200" kern="1200" dirty="0" smtClean="0">
                <a:solidFill>
                  <a:schemeClr val="tx1"/>
                </a:solidFill>
                <a:latin typeface="+mn-lt"/>
                <a:ea typeface="+mn-ea"/>
                <a:cs typeface="+mn-cs"/>
              </a:rPr>
              <a:t>we have to first extract information from the five bands….then a PCA is performed which</a:t>
            </a:r>
            <a:r>
              <a:rPr lang="en-US" sz="1200" kern="1200" baseline="0" dirty="0" smtClean="0">
                <a:solidFill>
                  <a:schemeClr val="tx1"/>
                </a:solidFill>
                <a:latin typeface="+mn-lt"/>
                <a:ea typeface="+mn-ea"/>
                <a:cs typeface="+mn-cs"/>
              </a:rPr>
              <a:t> from which is determined that PCI-3, 2, and 5 (seen on the next page) are the most important (most of the info can be determined from these three analyses).  </a:t>
            </a:r>
            <a:r>
              <a:rPr lang="en-US" sz="1200" kern="1200" dirty="0" smtClean="0">
                <a:solidFill>
                  <a:schemeClr val="tx1"/>
                </a:solidFill>
                <a:latin typeface="+mn-lt"/>
                <a:ea typeface="+mn-ea"/>
                <a:cs typeface="+mn-cs"/>
              </a:rPr>
              <a:t>The first PCA image (PCI-3) will contain most of the information and the information content will keep on decreasing in second, third and PCIs.  In other words we can say PCA compresses multiple band information into a single image (in this case). </a:t>
            </a:r>
            <a:r>
              <a:rPr lang="en-US" dirty="0" smtClean="0"/>
              <a:t>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Real-time volcanic ash displays area created from Principal Component  Imagery from current GOES-west data.  The component images display different cloud and/or ash features.  </a:t>
            </a:r>
            <a:r>
              <a:rPr lang="en-US" dirty="0" smtClean="0"/>
              <a:t>The principal components here, PCI-3, 2, and 5 are combined in this image using an RGB (3-color) analysis (shown as red,</a:t>
            </a:r>
            <a:r>
              <a:rPr lang="en-US" baseline="0" dirty="0" smtClean="0"/>
              <a:t> green, blue respectively)</a:t>
            </a:r>
            <a:r>
              <a:rPr lang="en-US" dirty="0" smtClean="0"/>
              <a:t>, contain relatively little redundancy. </a:t>
            </a:r>
            <a:r>
              <a:rPr lang="en-US" i="0" baseline="0" dirty="0" smtClean="0"/>
              <a:t> The colors are chosen to enhance the ash cloud in this case.  “Clear” (cloudless) areas in the image are deep purple; high clouds are primarily green; low clouds are mostly yellow(</a:t>
            </a:r>
            <a:r>
              <a:rPr lang="en-US" i="0" baseline="0" dirty="0" err="1" smtClean="0"/>
              <a:t>ish</a:t>
            </a:r>
            <a:r>
              <a:rPr lang="en-US" i="0" baseline="0" dirty="0" smtClean="0"/>
              <a:t>); and the ash dominate cloud is orange.  Note:  Higher concentration of ash in the plume (orange) south of </a:t>
            </a:r>
            <a:r>
              <a:rPr lang="en-US" i="0" baseline="0" dirty="0" err="1" smtClean="0"/>
              <a:t>Okmok</a:t>
            </a:r>
            <a:r>
              <a:rPr lang="en-US" i="0" baseline="0" dirty="0" smtClean="0"/>
              <a:t> than to the east/southeast (yellow and orange).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(Example of individual</a:t>
            </a:r>
            <a:r>
              <a:rPr lang="en-US" sz="1200" baseline="0" dirty="0" smtClean="0">
                <a:solidFill>
                  <a:srgbClr val="000000"/>
                </a:solidFill>
              </a:rPr>
              <a:t> </a:t>
            </a:r>
            <a:r>
              <a:rPr lang="en-US" sz="1200" dirty="0" smtClean="0">
                <a:solidFill>
                  <a:srgbClr val="000000"/>
                </a:solidFill>
              </a:rPr>
              <a:t> 4-panel  product is on the next page).</a:t>
            </a:r>
          </a:p>
          <a:p>
            <a:endParaRPr lang="en-US" sz="1200" kern="1200" dirty="0" smtClean="0">
              <a:solidFill>
                <a:schemeClr val="tx1"/>
              </a:solidFill>
              <a:latin typeface="+mn-lt"/>
              <a:ea typeface="+mn-ea"/>
              <a:cs typeface="+mn-cs"/>
            </a:endParaRPr>
          </a:p>
          <a:p>
            <a:r>
              <a:rPr lang="en-US" i="0" dirty="0" smtClean="0"/>
              <a:t>***For more information on how PCA (Principle </a:t>
            </a:r>
            <a:r>
              <a:rPr lang="en-US" i="0" dirty="0" err="1" smtClean="0"/>
              <a:t>Compent</a:t>
            </a:r>
            <a:r>
              <a:rPr lang="en-US" i="0" dirty="0" smtClean="0"/>
              <a:t> Analysis)</a:t>
            </a:r>
            <a:r>
              <a:rPr lang="en-US" i="0" baseline="0" dirty="0" smtClean="0"/>
              <a:t> works:  http://www.nist.gov/lispix/doc/references/PCA/MAS96/paper.html</a:t>
            </a:r>
          </a:p>
          <a:p>
            <a:endParaRPr lang="en-US" i="0" baseline="0" dirty="0" smtClean="0"/>
          </a:p>
          <a:p>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81</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Iceland Volcano PCI Here – from Don </a:t>
            </a:r>
            <a:r>
              <a:rPr lang="en-US" dirty="0" err="1" smtClean="0"/>
              <a:t>Hilger</a:t>
            </a:r>
            <a:r>
              <a:rPr lang="en-US" dirty="0" smtClean="0"/>
              <a: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82</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Comparison of three-channel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method using GOES-12 Bands 2, 4, 6 (right) to GOES-12 visible image (left).</a:t>
            </a:r>
          </a:p>
          <a:p>
            <a:endParaRPr lang="en-US" sz="1200" kern="1200" baseline="0" dirty="0" smtClean="0">
              <a:solidFill>
                <a:schemeClr val="tx1"/>
              </a:solidFill>
              <a:latin typeface="+mn-lt"/>
              <a:ea typeface="+mn-ea"/>
              <a:cs typeface="+mn-cs"/>
            </a:endParaRP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beyond) (</a:t>
            </a:r>
            <a:r>
              <a:rPr lang="en-US" sz="1200" dirty="0" err="1" smtClean="0">
                <a:solidFill>
                  <a:schemeClr val="bg1"/>
                </a:solidFill>
              </a:rPr>
              <a:t>Ellrod</a:t>
            </a:r>
            <a:r>
              <a:rPr lang="en-US" sz="1200" dirty="0" smtClean="0">
                <a:solidFill>
                  <a:schemeClr val="bg1"/>
                </a:solidFill>
              </a:rPr>
              <a:t> and Schreiner 2004).</a:t>
            </a:r>
          </a:p>
          <a:p>
            <a:endParaRPr lang="en-US" sz="1200" dirty="0" smtClean="0">
              <a:solidFill>
                <a:schemeClr val="bg1"/>
              </a:solidFill>
            </a:endParaRPr>
          </a:p>
          <a:p>
            <a:r>
              <a:rPr lang="en-US" sz="1200" dirty="0" smtClean="0">
                <a:solidFill>
                  <a:schemeClr val="bg1"/>
                </a:solidFill>
              </a:rPr>
              <a:t>Temperature differences in Bands 4 and 5 from GOES-11 (referred to as the "Split Window") can help identify areas of volcanic ash due to it's unique properties at these wavelengths.</a:t>
            </a:r>
          </a:p>
          <a:p>
            <a:endParaRPr lang="en-US" sz="1200" dirty="0" smtClean="0">
              <a:solidFill>
                <a:schemeClr val="bg1"/>
              </a:solidFill>
            </a:endParaRPr>
          </a:p>
          <a:p>
            <a:r>
              <a:rPr lang="en-US" sz="1200" dirty="0" smtClean="0">
                <a:solidFill>
                  <a:schemeClr val="bg1"/>
                </a:solidFill>
              </a:rPr>
              <a:t>The Band 4-6 combination on GOES-12 is not as effective for this purpose, but can help distinguish ash from cirrus.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83</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150E80F-F013-4CEC-84A6-A775B3B09511}" type="slidenum">
              <a:rPr lang="en-US"/>
              <a:pPr/>
              <a:t>84</a:t>
            </a:fld>
            <a:endParaRPr lang="en-US"/>
          </a:p>
        </p:txBody>
      </p:sp>
      <p:sp>
        <p:nvSpPr>
          <p:cNvPr id="219138" name="Rectangle 2"/>
          <p:cNvSpPr>
            <a:spLocks noGrp="1" noRot="1" noChangeAspect="1" noChangeArrowheads="1" noTextEdit="1"/>
          </p:cNvSpPr>
          <p:nvPr>
            <p:ph type="sldImg"/>
          </p:nvPr>
        </p:nvSpPr>
        <p:spPr>
          <a:xfrm>
            <a:off x="1143000" y="685800"/>
            <a:ext cx="4573588" cy="3429000"/>
          </a:xfrm>
          <a:ln/>
        </p:spPr>
      </p:sp>
      <p:sp>
        <p:nvSpPr>
          <p:cNvPr id="219139" name="Rectangle 3"/>
          <p:cNvSpPr>
            <a:spLocks noGrp="1" noChangeArrowheads="1"/>
          </p:cNvSpPr>
          <p:nvPr>
            <p:ph type="body" idx="1"/>
          </p:nvPr>
        </p:nvSpPr>
        <p:spPr>
          <a:xfrm>
            <a:off x="686591" y="4344025"/>
            <a:ext cx="5484818" cy="4114488"/>
          </a:xfrm>
        </p:spPr>
        <p:txBody>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a:t>
            </a: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beyond) (</a:t>
            </a:r>
            <a:r>
              <a:rPr lang="en-US" sz="1200" dirty="0" err="1" smtClean="0">
                <a:solidFill>
                  <a:schemeClr val="bg1"/>
                </a:solidFill>
              </a:rPr>
              <a:t>Ellrod</a:t>
            </a:r>
            <a:r>
              <a:rPr lang="en-US" sz="1200" dirty="0" smtClean="0">
                <a:solidFill>
                  <a:schemeClr val="bg1"/>
                </a:solidFill>
              </a:rPr>
              <a:t> and Schreiner 2004).</a:t>
            </a:r>
          </a:p>
          <a:p>
            <a:endParaRPr lang="en-US" sz="1200" dirty="0" smtClean="0">
              <a:solidFill>
                <a:schemeClr val="bg1"/>
              </a:solidFill>
            </a:endParaRPr>
          </a:p>
          <a:p>
            <a:r>
              <a:rPr lang="en-US" sz="1200" dirty="0" smtClean="0">
                <a:solidFill>
                  <a:schemeClr val="bg1"/>
                </a:solidFill>
              </a:rPr>
              <a:t>Temperature differences in Bands 4 and 5 from GOES-11 (referred to as the "Split Window") can help identify areas of volcanic ash due to it's unique properties at these wavelengths.</a:t>
            </a:r>
          </a:p>
          <a:p>
            <a:endParaRPr lang="en-US" sz="1200" dirty="0" smtClean="0">
              <a:solidFill>
                <a:schemeClr val="bg1"/>
              </a:solidFill>
            </a:endParaRPr>
          </a:p>
          <a:p>
            <a:r>
              <a:rPr lang="en-US" sz="1200" dirty="0" smtClean="0">
                <a:solidFill>
                  <a:schemeClr val="bg1"/>
                </a:solidFill>
              </a:rPr>
              <a:t>The Band 4-6 combination on GOES-12 is not as effective for this purpose, but can help distinguish ash from cirrus.</a:t>
            </a:r>
          </a:p>
          <a:p>
            <a:endParaRPr lang="en-US" sz="1200" dirty="0" smtClean="0">
              <a:solidFill>
                <a:schemeClr val="bg1"/>
              </a:solidFill>
            </a:endParaRPr>
          </a:p>
          <a:p>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13).</a:t>
            </a:r>
          </a:p>
          <a:p>
            <a:r>
              <a:rPr lang="en-US" sz="1200" dirty="0" smtClean="0">
                <a:solidFill>
                  <a:schemeClr val="bg1"/>
                </a:solidFill>
              </a:rPr>
              <a:t>Temperature differences in Bands 4 and 5 from GOES-11 (referred to "Split Window“ earlier) can help identify areas of volcanic ash due to it's unique properties at these wavelengths.</a:t>
            </a:r>
          </a:p>
          <a:p>
            <a:r>
              <a:rPr lang="en-US" sz="1200" dirty="0" smtClean="0">
                <a:solidFill>
                  <a:schemeClr val="bg1"/>
                </a:solidFill>
              </a:rPr>
              <a:t>The Band 4(10.7 </a:t>
            </a:r>
            <a:r>
              <a:rPr lang="en-US" sz="1200" dirty="0" err="1" smtClean="0">
                <a:solidFill>
                  <a:schemeClr val="bg1"/>
                </a:solidFill>
              </a:rPr>
              <a:t>μm</a:t>
            </a:r>
            <a:r>
              <a:rPr lang="en-US" sz="1200" dirty="0" smtClean="0">
                <a:solidFill>
                  <a:schemeClr val="bg1"/>
                </a:solidFill>
              </a:rPr>
              <a:t> )-6(13.3 </a:t>
            </a:r>
            <a:r>
              <a:rPr lang="en-US" sz="1200" dirty="0" err="1" smtClean="0">
                <a:solidFill>
                  <a:schemeClr val="bg1"/>
                </a:solidFill>
              </a:rPr>
              <a:t>μm</a:t>
            </a:r>
            <a:r>
              <a:rPr lang="en-US" sz="1200" dirty="0" smtClean="0">
                <a:solidFill>
                  <a:schemeClr val="bg1"/>
                </a:solidFill>
              </a:rPr>
              <a:t>) combination on GOES-12 is not as effective as the 4(10.7 </a:t>
            </a:r>
            <a:r>
              <a:rPr lang="en-US" sz="1200" dirty="0" err="1" smtClean="0">
                <a:solidFill>
                  <a:schemeClr val="bg1"/>
                </a:solidFill>
              </a:rPr>
              <a:t>μm</a:t>
            </a:r>
            <a:r>
              <a:rPr lang="en-US" sz="1200" dirty="0" smtClean="0">
                <a:solidFill>
                  <a:schemeClr val="bg1"/>
                </a:solidFill>
              </a:rPr>
              <a:t> )-5(12.0 </a:t>
            </a:r>
            <a:r>
              <a:rPr lang="en-US" sz="1200" dirty="0" err="1" smtClean="0">
                <a:solidFill>
                  <a:schemeClr val="bg1"/>
                </a:solidFill>
              </a:rPr>
              <a:t>μm</a:t>
            </a:r>
            <a:r>
              <a:rPr lang="en-US" sz="1200" dirty="0" smtClean="0">
                <a:solidFill>
                  <a:schemeClr val="bg1"/>
                </a:solidFill>
              </a:rPr>
              <a:t>) for this purpose, but can still help distinguish ash from cirrus.  (Wait for the return of 12.0 </a:t>
            </a:r>
            <a:r>
              <a:rPr lang="en-US" sz="1200" dirty="0" err="1" smtClean="0">
                <a:solidFill>
                  <a:schemeClr val="bg1"/>
                </a:solidFill>
              </a:rPr>
              <a:t>μm</a:t>
            </a:r>
            <a:r>
              <a:rPr lang="en-US" sz="1200" dirty="0" smtClean="0">
                <a:solidFill>
                  <a:schemeClr val="bg1"/>
                </a:solidFill>
              </a:rPr>
              <a:t> channel with GOES-R)</a:t>
            </a:r>
          </a:p>
          <a:p>
            <a:endParaRPr lang="en-US" sz="1200" dirty="0" smtClean="0">
              <a:solidFill>
                <a:schemeClr val="bg1"/>
              </a:solidFill>
            </a:endParaRPr>
          </a:p>
          <a:p>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150E80F-F013-4CEC-84A6-A775B3B09511}" type="slidenum">
              <a:rPr lang="en-US"/>
              <a:pPr/>
              <a:t>85</a:t>
            </a:fld>
            <a:endParaRPr lang="en-US"/>
          </a:p>
        </p:txBody>
      </p:sp>
      <p:sp>
        <p:nvSpPr>
          <p:cNvPr id="219138" name="Rectangle 2"/>
          <p:cNvSpPr>
            <a:spLocks noGrp="1" noRot="1" noChangeAspect="1" noChangeArrowheads="1" noTextEdit="1"/>
          </p:cNvSpPr>
          <p:nvPr>
            <p:ph type="sldImg"/>
          </p:nvPr>
        </p:nvSpPr>
        <p:spPr>
          <a:xfrm>
            <a:off x="1143000" y="685800"/>
            <a:ext cx="4573588" cy="3429000"/>
          </a:xfrm>
          <a:ln/>
        </p:spPr>
      </p:sp>
      <p:sp>
        <p:nvSpPr>
          <p:cNvPr id="219139" name="Rectangle 3"/>
          <p:cNvSpPr>
            <a:spLocks noGrp="1" noChangeArrowheads="1"/>
          </p:cNvSpPr>
          <p:nvPr>
            <p:ph type="body" idx="1"/>
          </p:nvPr>
        </p:nvSpPr>
        <p:spPr>
          <a:xfrm>
            <a:off x="686591" y="4344025"/>
            <a:ext cx="5484818" cy="4114488"/>
          </a:xfrm>
        </p:spPr>
        <p:txBody>
          <a:bodyPr/>
          <a:lstStyle/>
          <a:p>
            <a:r>
              <a:rPr lang="en-US" sz="1200" dirty="0" smtClean="0">
                <a:solidFill>
                  <a:schemeClr val="bg1"/>
                </a:solidFill>
              </a:rPr>
              <a:t>The Band 4(10.7 </a:t>
            </a:r>
            <a:r>
              <a:rPr lang="en-US" sz="1200" dirty="0" err="1" smtClean="0">
                <a:solidFill>
                  <a:schemeClr val="bg1"/>
                </a:solidFill>
              </a:rPr>
              <a:t>μm</a:t>
            </a:r>
            <a:r>
              <a:rPr lang="en-US" sz="1200" dirty="0" smtClean="0">
                <a:solidFill>
                  <a:schemeClr val="bg1"/>
                </a:solidFill>
              </a:rPr>
              <a:t> )-6(13.3 </a:t>
            </a:r>
            <a:r>
              <a:rPr lang="en-US" sz="1200" dirty="0" err="1" smtClean="0">
                <a:solidFill>
                  <a:schemeClr val="bg1"/>
                </a:solidFill>
              </a:rPr>
              <a:t>μm</a:t>
            </a:r>
            <a:r>
              <a:rPr lang="en-US" sz="1200" dirty="0" smtClean="0">
                <a:solidFill>
                  <a:schemeClr val="bg1"/>
                </a:solidFill>
              </a:rPr>
              <a:t>) combination on GOES-12 is not as effective as the 4(10.7 </a:t>
            </a:r>
            <a:r>
              <a:rPr lang="en-US" sz="1200" dirty="0" err="1" smtClean="0">
                <a:solidFill>
                  <a:schemeClr val="bg1"/>
                </a:solidFill>
              </a:rPr>
              <a:t>μm</a:t>
            </a:r>
            <a:r>
              <a:rPr lang="en-US" sz="1200" dirty="0" smtClean="0">
                <a:solidFill>
                  <a:schemeClr val="bg1"/>
                </a:solidFill>
              </a:rPr>
              <a:t> )-5(12.0 </a:t>
            </a:r>
            <a:r>
              <a:rPr lang="en-US" sz="1200" dirty="0" err="1" smtClean="0">
                <a:solidFill>
                  <a:schemeClr val="bg1"/>
                </a:solidFill>
              </a:rPr>
              <a:t>μm</a:t>
            </a:r>
            <a:r>
              <a:rPr lang="en-US" sz="1200" dirty="0" smtClean="0">
                <a:solidFill>
                  <a:schemeClr val="bg1"/>
                </a:solidFill>
              </a:rPr>
              <a:t>) for this purpose, but can still help distinguish ash from cirrus.  (Wait for the return of 12.0 </a:t>
            </a:r>
            <a:r>
              <a:rPr lang="en-US" sz="1200" dirty="0" err="1" smtClean="0">
                <a:solidFill>
                  <a:schemeClr val="bg1"/>
                </a:solidFill>
              </a:rPr>
              <a:t>μm</a:t>
            </a:r>
            <a:r>
              <a:rPr lang="en-US" sz="1200" dirty="0" smtClean="0">
                <a:solidFill>
                  <a:schemeClr val="bg1"/>
                </a:solidFill>
              </a:rPr>
              <a:t> channel with GOES-R)</a:t>
            </a:r>
          </a:p>
          <a:p>
            <a:r>
              <a:rPr lang="en-US" sz="1200" kern="1200" baseline="0" dirty="0" smtClean="0">
                <a:solidFill>
                  <a:schemeClr val="tx1"/>
                </a:solidFill>
                <a:latin typeface="+mn-lt"/>
                <a:ea typeface="+mn-ea"/>
                <a:cs typeface="+mn-cs"/>
              </a:rPr>
              <a:t>DT values between 230 and 300 are scaled to output brightness counts between 0 and 255.</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one that uses 3.9, 10.7, and 12.0;  other version uses 3.9, 10.7, and 13.3  The historical discriminator is incorporated in the first one BT 10.7 – 12.0 um  and not in the 2</a:t>
            </a:r>
            <a:r>
              <a:rPr lang="en-US" sz="1200" kern="1200" baseline="30000" dirty="0" smtClean="0">
                <a:solidFill>
                  <a:schemeClr val="tx1"/>
                </a:solidFill>
                <a:latin typeface="+mn-lt"/>
                <a:ea typeface="+mn-ea"/>
                <a:cs typeface="+mn-cs"/>
              </a:rPr>
              <a:t>nd</a:t>
            </a:r>
            <a:r>
              <a:rPr lang="en-US" sz="1200" kern="1200" dirty="0" smtClean="0">
                <a:solidFill>
                  <a:schemeClr val="tx1"/>
                </a:solidFill>
                <a:latin typeface="+mn-lt"/>
                <a:ea typeface="+mn-ea"/>
                <a:cs typeface="+mn-cs"/>
              </a:rPr>
              <a:t> because of the loss of the 12 µm channel on GOES-12 and later  (will not return until GOES-R)  The 3.9 µm channel adds hot spot detection (24hrs) and for ash detection, increased reflectance during the day.  Similar to the effect of water cloud.</a:t>
            </a:r>
          </a:p>
          <a:p>
            <a:endParaRPr lang="en-US" sz="1200" dirty="0">
              <a:solidFill>
                <a:schemeClr val="bg1"/>
              </a:solidFil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5C430F-196B-4AF5-AE86-EE3007823DA3}" type="slidenum">
              <a:rPr lang="en-US">
                <a:solidFill>
                  <a:prstClr val="black"/>
                </a:solidFill>
              </a:rPr>
              <a:pPr/>
              <a:t>86</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smtClean="0"/>
              <a:t>Popocatepetl Volcano,</a:t>
            </a:r>
            <a:r>
              <a:rPr lang="en-US" baseline="0" dirty="0" smtClean="0"/>
              <a:t> Mexico – November 29, 1998:  Showing four different “products.”</a:t>
            </a:r>
          </a:p>
          <a:p>
            <a:endParaRPr lang="en-US" baseline="0" dirty="0" smtClean="0"/>
          </a:p>
          <a:p>
            <a:r>
              <a:rPr lang="en-US" baseline="0" dirty="0" smtClean="0"/>
              <a:t>Channel 2 – 3.9 </a:t>
            </a:r>
            <a:r>
              <a:rPr lang="en-US" sz="1200" dirty="0" err="1" smtClean="0">
                <a:solidFill>
                  <a:schemeClr val="bg1"/>
                </a:solidFill>
              </a:rPr>
              <a:t>μm</a:t>
            </a:r>
            <a:endParaRPr lang="en-US" baseline="0" dirty="0" smtClean="0"/>
          </a:p>
          <a:p>
            <a:r>
              <a:rPr lang="en-US" baseline="0" dirty="0" smtClean="0"/>
              <a:t>Channel 4 – 10.7</a:t>
            </a:r>
            <a:r>
              <a:rPr lang="en-US" sz="1200" dirty="0" smtClean="0">
                <a:solidFill>
                  <a:schemeClr val="bg1"/>
                </a:solidFill>
              </a:rPr>
              <a:t>μm</a:t>
            </a:r>
            <a:endParaRPr lang="en-US" dirty="0" smtClean="0"/>
          </a:p>
          <a:p>
            <a:r>
              <a:rPr lang="en-US" dirty="0" smtClean="0"/>
              <a:t>Channel 5 -  12.0</a:t>
            </a:r>
            <a:r>
              <a:rPr lang="en-US" sz="1200" dirty="0" smtClean="0">
                <a:solidFill>
                  <a:schemeClr val="bg1"/>
                </a:solidFill>
              </a:rPr>
              <a:t>μm</a:t>
            </a:r>
            <a:r>
              <a:rPr lang="en-US" dirty="0" smtClean="0"/>
              <a:t> </a:t>
            </a:r>
          </a:p>
          <a:p>
            <a:endParaRPr lang="en-US" dirty="0" smtClean="0"/>
          </a:p>
          <a:p>
            <a:r>
              <a:rPr lang="en-US" dirty="0" smtClean="0"/>
              <a:t>Multispectral </a:t>
            </a:r>
            <a:r>
              <a:rPr lang="en-US" dirty="0"/>
              <a:t>imagery </a:t>
            </a:r>
            <a:r>
              <a:rPr lang="en-US" dirty="0" smtClean="0"/>
              <a:t>Examples:  (combining </a:t>
            </a:r>
            <a:r>
              <a:rPr lang="en-US" dirty="0"/>
              <a:t>more than one channel) is used to optimize ash detection. Here, panel A depicts “plain” infrared imagery that barely shows ash from an eruption of Popocatepetl (a volcano near Mexico City).  Panels B, C &amp; D use multispectral algorithms to show the ash more clearly</a:t>
            </a:r>
            <a:r>
              <a:rPr lang="en-US" dirty="0" smtClean="0"/>
              <a:t>.</a:t>
            </a:r>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and information courtesy</a:t>
            </a:r>
            <a:r>
              <a:rPr lang="en-US" baseline="0" dirty="0" smtClean="0"/>
              <a:t> of Scott Bachmeier – Cooperative Institute for </a:t>
            </a:r>
            <a:r>
              <a:rPr lang="en-US" baseline="0" dirty="0" err="1" smtClean="0"/>
              <a:t>Meteological</a:t>
            </a:r>
            <a:r>
              <a:rPr lang="en-US" baseline="0" dirty="0" smtClean="0"/>
              <a:t> Satellite Studies (CIMSS) – July 18, 2008.</a:t>
            </a:r>
            <a:endParaRPr lang="en-US" dirty="0" smtClean="0"/>
          </a:p>
          <a:p>
            <a:endParaRPr lang="en-US" dirty="0" smtClean="0"/>
          </a:p>
          <a:p>
            <a:r>
              <a:rPr lang="en-US" dirty="0" smtClean="0"/>
              <a:t>MODIS</a:t>
            </a:r>
            <a:r>
              <a:rPr lang="en-US" baseline="0" dirty="0" smtClean="0"/>
              <a:t> Band 16 (</a:t>
            </a:r>
            <a:r>
              <a:rPr lang="en-US" dirty="0" smtClean="0"/>
              <a:t>MODIS 1.3 µm near-IR "cirrus detection" image) </a:t>
            </a:r>
            <a:r>
              <a:rPr lang="en-US" baseline="0" dirty="0" smtClean="0"/>
              <a:t>– centered on 1.375 </a:t>
            </a:r>
            <a:r>
              <a:rPr lang="en-US" sz="1200" dirty="0" err="1" smtClean="0">
                <a:solidFill>
                  <a:schemeClr val="bg1"/>
                </a:solidFill>
              </a:rPr>
              <a:t>μm</a:t>
            </a:r>
            <a:r>
              <a:rPr lang="en-US" sz="1200" dirty="0" smtClean="0">
                <a:solidFill>
                  <a:schemeClr val="bg1"/>
                </a:solidFill>
              </a:rPr>
              <a:t> - shows some promise at identifying diffuse</a:t>
            </a:r>
            <a:r>
              <a:rPr lang="en-US" sz="1200" baseline="0" dirty="0" smtClean="0">
                <a:solidFill>
                  <a:schemeClr val="bg1"/>
                </a:solidFill>
              </a:rPr>
              <a:t> ash clouds well after an eruption.  In this example, a</a:t>
            </a:r>
            <a:r>
              <a:rPr lang="en-US" dirty="0" smtClean="0"/>
              <a:t> 17:49 Z AWIPS image of the “cirrus detection” channel shows the diffuse</a:t>
            </a:r>
            <a:r>
              <a:rPr lang="en-US" baseline="0" dirty="0" smtClean="0"/>
              <a:t> and</a:t>
            </a:r>
            <a:r>
              <a:rPr lang="en-US" dirty="0" smtClean="0"/>
              <a:t> “streaky” volcanic plume signature heading northeastward across Idaho into northern Montana.  This is well beyond the eastern boundary of the SIGMET at the time and in fact, the boundary of the Volcanic Ash SIGMET was later extended northeastward.  This additional remote sensing band (which will be available on GOES-R</a:t>
            </a:r>
            <a:r>
              <a:rPr lang="en-US" baseline="0" dirty="0" smtClean="0"/>
              <a:t> in the future)</a:t>
            </a:r>
            <a:r>
              <a:rPr lang="en-US" dirty="0" smtClean="0"/>
              <a:t> suggests an additional way that volcanic ash  may be monitored and for use in adding value to the forecast.</a:t>
            </a:r>
          </a:p>
          <a:p>
            <a:endParaRPr lang="en-US" dirty="0" smtClean="0"/>
          </a:p>
          <a:p>
            <a:r>
              <a:rPr lang="en-US" dirty="0" smtClean="0"/>
              <a:t>Additional info follows</a:t>
            </a:r>
            <a:r>
              <a:rPr lang="en-US" baseline="0" dirty="0" smtClean="0"/>
              <a:t> </a:t>
            </a:r>
            <a:r>
              <a:rPr lang="en-US" dirty="0" smtClean="0"/>
              <a:t>from </a:t>
            </a:r>
            <a:r>
              <a:rPr lang="en-US" b="1" i="1" dirty="0" smtClean="0"/>
              <a:t>An Introduction to Ocean Remote Sensing  </a:t>
            </a:r>
            <a:r>
              <a:rPr lang="en-US" b="0" i="0" dirty="0" smtClean="0"/>
              <a:t>by </a:t>
            </a:r>
            <a:r>
              <a:rPr lang="en-US" b="0" i="0" dirty="0" err="1" smtClean="0"/>
              <a:t>Seelye</a:t>
            </a:r>
            <a:r>
              <a:rPr lang="en-US" b="0" i="0" dirty="0" smtClean="0"/>
              <a:t> Martin,</a:t>
            </a:r>
            <a:r>
              <a:rPr lang="en-US" b="0" i="0" baseline="0" dirty="0" smtClean="0"/>
              <a:t> Cambridge University Press 2004</a:t>
            </a:r>
            <a:r>
              <a:rPr lang="en-US" dirty="0" smtClean="0"/>
              <a:t>:  </a:t>
            </a:r>
          </a:p>
          <a:p>
            <a:endParaRPr lang="en-US" dirty="0" smtClean="0"/>
          </a:p>
          <a:p>
            <a:r>
              <a:rPr lang="en-US" dirty="0" smtClean="0"/>
              <a:t>MODIS channel 26 (</a:t>
            </a:r>
            <a:r>
              <a:rPr lang="en-US" baseline="0" dirty="0" smtClean="0"/>
              <a:t>1.375 </a:t>
            </a:r>
            <a:r>
              <a:rPr lang="en-US" sz="1200" dirty="0" err="1" smtClean="0">
                <a:solidFill>
                  <a:schemeClr val="bg1"/>
                </a:solidFill>
              </a:rPr>
              <a:t>μm</a:t>
            </a:r>
            <a:r>
              <a:rPr lang="en-US" sz="1200" dirty="0" smtClean="0">
                <a:solidFill>
                  <a:schemeClr val="bg1"/>
                </a:solidFill>
              </a:rPr>
              <a:t>) </a:t>
            </a:r>
            <a:r>
              <a:rPr lang="en-US" dirty="0" smtClean="0"/>
              <a:t>is located in the middle</a:t>
            </a:r>
            <a:r>
              <a:rPr lang="en-US" baseline="0" dirty="0" smtClean="0"/>
              <a:t> of a strong water vapor absorption band and much of the time the surface and near surface radiances are completely attenuated.  However, because cirrus and ash clouds occur in the upper troposphere and lower stratosphere,  they appear bright in contrast to the completely attenuated to the surface and to clouds in the lower troposphere whose reflectance is partially attenuated by water vapor.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87</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ADEB16E0-829E-4383-8817-6AE2C11A7DB2}" type="slidenum">
              <a:rPr lang="en-US"/>
              <a:pPr/>
              <a:t>88</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A8EF33A-854D-40AB-B8AD-42D3806BF1B2}" type="slidenum">
              <a:rPr lang="en-US"/>
              <a:pPr/>
              <a:t>89</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rPr>
              <a:t>Additional Note:  While the loss of the 12 </a:t>
            </a:r>
            <a:r>
              <a:rPr lang="en-US" sz="1200" b="1" dirty="0" err="1" smtClean="0">
                <a:solidFill>
                  <a:schemeClr val="bg1"/>
                </a:solidFill>
              </a:rPr>
              <a:t>μm</a:t>
            </a:r>
            <a:r>
              <a:rPr lang="en-US" sz="1200" b="1" dirty="0" smtClean="0">
                <a:solidFill>
                  <a:schemeClr val="bg1"/>
                </a:solidFill>
              </a:rPr>
              <a:t> IR band is likely to degrade the overall volcanic ash detection capability somewhat, some case studies have shown that imagery from GOES-12 and its successors will continue to prove to be an effective means of warning pilots of hazardous ash clouds in many situations.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pPr>
              <a:lnSpc>
                <a:spcPct val="90000"/>
              </a:lnSpc>
            </a:pPr>
            <a:r>
              <a:rPr lang="en-US" sz="1200" dirty="0" smtClean="0"/>
              <a:t>Info for last two slides:  </a:t>
            </a:r>
          </a:p>
          <a:p>
            <a:pPr>
              <a:lnSpc>
                <a:spcPct val="90000"/>
              </a:lnSpc>
            </a:pPr>
            <a:endParaRPr lang="en-US" sz="1200" dirty="0" smtClean="0"/>
          </a:p>
          <a:p>
            <a:pPr>
              <a:lnSpc>
                <a:spcPct val="90000"/>
              </a:lnSpc>
            </a:pPr>
            <a:r>
              <a:rPr lang="en-US" sz="1200" dirty="0" err="1" smtClean="0"/>
              <a:t>Casadevall</a:t>
            </a:r>
            <a:r>
              <a:rPr lang="en-US" sz="1200" dirty="0" smtClean="0"/>
              <a:t>, T. J., 1992: Volcanic hazards and aviation safety: Lessons of the past decade. </a:t>
            </a:r>
            <a:r>
              <a:rPr lang="en-US" sz="1200" b="1" i="1" dirty="0" smtClean="0"/>
              <a:t>Aviation Safety Journal</a:t>
            </a:r>
            <a:r>
              <a:rPr lang="en-US" sz="1200" dirty="0" smtClean="0"/>
              <a:t>, Vol. 2, No. 3, Federal Aviation Administration, Washington, DC</a:t>
            </a:r>
          </a:p>
          <a:p>
            <a:pPr>
              <a:lnSpc>
                <a:spcPct val="90000"/>
              </a:lnSpc>
            </a:pPr>
            <a:r>
              <a:rPr lang="en-US" sz="1200" dirty="0" smtClean="0"/>
              <a:t>Davies, M. A., and W. I. Rose, 1998: Evaluating GOES imagery for volcanic cloud observations at the Soufriere Hills volcano, Montserrat. </a:t>
            </a:r>
            <a:r>
              <a:rPr lang="en-US" sz="1200" b="1" i="1" dirty="0" smtClean="0"/>
              <a:t>Amer. </a:t>
            </a:r>
            <a:r>
              <a:rPr lang="en-US" sz="1200" b="1" i="1" dirty="0" err="1" smtClean="0"/>
              <a:t>Geophys</a:t>
            </a:r>
            <a:r>
              <a:rPr lang="en-US" sz="1200" b="1" i="1" dirty="0" smtClean="0"/>
              <a:t>. Union Proc.</a:t>
            </a:r>
            <a:r>
              <a:rPr lang="en-US" sz="1200" dirty="0" smtClean="0"/>
              <a:t>, in press.</a:t>
            </a:r>
          </a:p>
          <a:p>
            <a:pPr>
              <a:lnSpc>
                <a:spcPct val="90000"/>
              </a:lnSpc>
            </a:pPr>
            <a:r>
              <a:rPr lang="en-US" sz="1200" dirty="0" smtClean="0"/>
              <a:t>Dean, K., S. Bowling, G. Shaw, and H. Tanaka, 1994: Satellite analysis of movement and characteristics of the Redoubt Volcano plume, January 8, 1990. </a:t>
            </a:r>
            <a:r>
              <a:rPr lang="en-US" sz="1200" b="1" i="1" dirty="0" smtClean="0"/>
              <a:t>J. of </a:t>
            </a:r>
            <a:r>
              <a:rPr lang="en-US" sz="1200" b="1" i="1" dirty="0" err="1" smtClean="0"/>
              <a:t>Volcanology</a:t>
            </a:r>
            <a:r>
              <a:rPr lang="en-US" sz="1200" b="1" i="1" dirty="0" smtClean="0"/>
              <a:t> and Geothermal Research, </a:t>
            </a:r>
            <a:r>
              <a:rPr lang="en-US" sz="1200" b="1" dirty="0" smtClean="0"/>
              <a:t>62</a:t>
            </a:r>
            <a:r>
              <a:rPr lang="en-US" sz="1200" dirty="0" smtClean="0"/>
              <a:t>, 339-352.</a:t>
            </a:r>
          </a:p>
          <a:p>
            <a:endParaRPr lang="en-US" dirty="0" smtClean="0"/>
          </a:p>
          <a:p>
            <a:pPr>
              <a:lnSpc>
                <a:spcPct val="80000"/>
              </a:lnSpc>
            </a:pPr>
            <a:r>
              <a:rPr lang="en-US" sz="1200" dirty="0" err="1" smtClean="0"/>
              <a:t>Ellrod</a:t>
            </a:r>
            <a:r>
              <a:rPr lang="en-US" sz="1200" dirty="0" smtClean="0"/>
              <a:t>, G.P. and B. Connell, 1999:  Improvements in Volcanic Ash Detection Using GOES Multi-spectral Image Data. Preprints, Conf. on Aviation, Range and Aerospace Meteorology, 10-15 January, 1999, Dallas, Texas, Amer. Meteor. Soc., Boston. </a:t>
            </a:r>
          </a:p>
          <a:p>
            <a:pPr>
              <a:lnSpc>
                <a:spcPct val="80000"/>
              </a:lnSpc>
            </a:pPr>
            <a:r>
              <a:rPr lang="en-US" sz="1200" dirty="0" err="1" smtClean="0"/>
              <a:t>Ellrod</a:t>
            </a:r>
            <a:r>
              <a:rPr lang="en-US" sz="1200" dirty="0" smtClean="0"/>
              <a:t>, G.P. and A.J. Schreiner, 2004:  Volcanic ash detection and cloud top height estimates from the GOES-12 imager: Coping without a 12 micrometer infrared band. </a:t>
            </a:r>
            <a:r>
              <a:rPr lang="en-US" sz="1200" dirty="0" err="1" smtClean="0"/>
              <a:t>Geophys</a:t>
            </a:r>
            <a:r>
              <a:rPr lang="en-US" sz="1200" dirty="0" smtClean="0"/>
              <a:t>. Res. Letters, </a:t>
            </a:r>
            <a:r>
              <a:rPr lang="en-US" sz="1200" b="1" dirty="0" smtClean="0"/>
              <a:t>31</a:t>
            </a:r>
            <a:r>
              <a:rPr lang="en-US" sz="1200" dirty="0" smtClean="0"/>
              <a:t>, L15110, 11 August 2004. </a:t>
            </a:r>
          </a:p>
          <a:p>
            <a:pPr>
              <a:lnSpc>
                <a:spcPct val="80000"/>
              </a:lnSpc>
            </a:pPr>
            <a:r>
              <a:rPr lang="en-US" sz="1200" dirty="0" err="1" smtClean="0"/>
              <a:t>Volz</a:t>
            </a:r>
            <a:r>
              <a:rPr lang="en-US" sz="1200" dirty="0" smtClean="0"/>
              <a:t>, F. E., 1973: Infrared optical constants of ammonium sulfate, Sahara dust, volcanic pumice and </a:t>
            </a:r>
            <a:r>
              <a:rPr lang="en-US" sz="1200" dirty="0" err="1" smtClean="0"/>
              <a:t>flyash</a:t>
            </a:r>
            <a:r>
              <a:rPr lang="en-US" sz="1200" dirty="0" smtClean="0"/>
              <a:t>. </a:t>
            </a:r>
            <a:r>
              <a:rPr lang="en-US" sz="1200" b="1" i="1" dirty="0" smtClean="0"/>
              <a:t>Applied Optics,</a:t>
            </a:r>
            <a:r>
              <a:rPr lang="en-US" sz="1200" dirty="0" smtClean="0"/>
              <a:t> </a:t>
            </a:r>
            <a:r>
              <a:rPr lang="en-US" sz="1200" b="1" dirty="0" smtClean="0"/>
              <a:t>12</a:t>
            </a:r>
            <a:r>
              <a:rPr lang="en-US" sz="1200" dirty="0" smtClean="0"/>
              <a:t>, 564-568.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bg1"/>
              </a:solidFill>
            </a:endParaRPr>
          </a:p>
          <a:p>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OMI instruments have the ability to distinguish between aerosol types, such as smoke, dust and sulfates by measuring aerosol absorption capacity in terms of aerosol absorption optical depth or single scattering </a:t>
            </a:r>
            <a:r>
              <a:rPr lang="en-US" sz="1200" kern="1200" baseline="0" dirty="0" err="1" smtClean="0">
                <a:solidFill>
                  <a:schemeClr val="tx1"/>
                </a:solidFill>
                <a:latin typeface="+mn-lt"/>
                <a:ea typeface="+mn-ea"/>
                <a:cs typeface="+mn-cs"/>
              </a:rPr>
              <a:t>albedo</a:t>
            </a:r>
            <a:r>
              <a:rPr lang="en-US" sz="1200" kern="1200" baseline="0" dirty="0" smtClean="0">
                <a:solidFill>
                  <a:schemeClr val="tx1"/>
                </a:solidFill>
                <a:latin typeface="+mn-lt"/>
                <a:ea typeface="+mn-ea"/>
                <a:cs typeface="+mn-cs"/>
              </a:rPr>
              <a:t>…which makes them </a:t>
            </a:r>
            <a:r>
              <a:rPr lang="en-US" dirty="0" smtClean="0">
                <a:solidFill>
                  <a:schemeClr val="bg1"/>
                </a:solidFill>
              </a:rPr>
              <a:t>excellent for detecting and following SO</a:t>
            </a:r>
            <a:r>
              <a:rPr lang="en-US" sz="1800" dirty="0" smtClean="0">
                <a:solidFill>
                  <a:schemeClr val="bg1"/>
                </a:solidFill>
              </a:rPr>
              <a:t>2</a:t>
            </a:r>
            <a:r>
              <a:rPr lang="en-US" dirty="0" smtClean="0">
                <a:solidFill>
                  <a:schemeClr val="bg1"/>
                </a:solidFill>
              </a:rPr>
              <a:t> plumes.</a:t>
            </a:r>
            <a:r>
              <a:rPr lang="en-US" sz="1200" kern="1200" baseline="0" dirty="0" smtClean="0">
                <a:solidFill>
                  <a:schemeClr val="tx1"/>
                </a:solidFill>
                <a:latin typeface="+mn-lt"/>
                <a:ea typeface="+mn-ea"/>
                <a:cs typeface="+mn-cs"/>
              </a:rPr>
              <a:t>  </a:t>
            </a:r>
            <a:endParaRPr lang="en-US"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prstClr val="white"/>
              </a:solidFill>
              <a:latin typeface="Times"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white"/>
                </a:solidFill>
                <a:latin typeface="Times" pitchFamily="18" charset="0"/>
              </a:rPr>
              <a:t>Above:</a:t>
            </a:r>
            <a:r>
              <a:rPr lang="en-US" sz="1200" baseline="0" dirty="0" smtClean="0">
                <a:solidFill>
                  <a:prstClr val="white"/>
                </a:solidFill>
                <a:latin typeface="Times" pitchFamily="18" charset="0"/>
              </a:rPr>
              <a:t>  An example of a c</a:t>
            </a:r>
            <a:r>
              <a:rPr lang="en-US" sz="1200" dirty="0" smtClean="0">
                <a:solidFill>
                  <a:prstClr val="white"/>
                </a:solidFill>
                <a:latin typeface="Times" pitchFamily="18" charset="0"/>
              </a:rPr>
              <a:t>omposite OMI satellite image from August 12 showing the sulfur dioxide cloud from the August 7 eruption of </a:t>
            </a:r>
            <a:r>
              <a:rPr lang="en-US" sz="1200" dirty="0" err="1" smtClean="0">
                <a:solidFill>
                  <a:prstClr val="white"/>
                </a:solidFill>
                <a:latin typeface="Times" pitchFamily="18" charset="0"/>
              </a:rPr>
              <a:t>Kasatochi</a:t>
            </a:r>
            <a:r>
              <a:rPr lang="en-US" sz="1200" dirty="0" smtClean="0">
                <a:solidFill>
                  <a:prstClr val="white"/>
                </a:solidFill>
                <a:latin typeface="Times" pitchFamily="18" charset="0"/>
              </a:rPr>
              <a:t> volcano. This cloud is at a range of altitudes from 30,000 to 40,000 ft. The various colors represent the amount of gas in the atmosphere with dark orange being the highest and dark blue the lowest.</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Ozone Monitoring </a:t>
            </a:r>
            <a:r>
              <a:rPr lang="en-US" sz="1200" kern="1200" baseline="0" dirty="0" err="1" smtClean="0">
                <a:solidFill>
                  <a:schemeClr val="tx1"/>
                </a:solidFill>
                <a:latin typeface="+mn-lt"/>
                <a:ea typeface="+mn-ea"/>
                <a:cs typeface="+mn-cs"/>
              </a:rPr>
              <a:t>Intrument</a:t>
            </a:r>
            <a:r>
              <a:rPr lang="en-US" sz="1200" kern="1200" baseline="0" dirty="0" smtClean="0">
                <a:solidFill>
                  <a:schemeClr val="tx1"/>
                </a:solidFill>
                <a:latin typeface="+mn-lt"/>
                <a:ea typeface="+mn-ea"/>
                <a:cs typeface="+mn-cs"/>
              </a:rPr>
              <a:t> (OMI) is a nadir-viewing near-UV/Visible CCD spectrometer aboard NASA’s Earth Observing System’s (EOS) Aura satellite. Aura flies in formation about 15 minutes behind Aqua, both of which orbit the earth in a polar Sun-synchronous pattern. Aura was launched on July 15, 2004, and OMI has collected data since August 9, 2004.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Mission is to detect, track and measure volcanic eruptions and degassing and anthropogenic pollution from space. Uses UV satellite data from the Ozone Monitoring Instrument (OMI) on NASA's </a:t>
            </a:r>
            <a:r>
              <a:rPr lang="en-US" dirty="0" smtClean="0">
                <a:hlinkClick r:id="rId3"/>
              </a:rPr>
              <a:t>EOS-Aura</a:t>
            </a:r>
            <a:r>
              <a:rPr lang="en-US" dirty="0" smtClean="0"/>
              <a:t> satellite and the Total Ozone Mapping Spectrometer (TOMS) to map and quantify </a:t>
            </a:r>
            <a:r>
              <a:rPr lang="en-US" b="1" dirty="0" smtClean="0"/>
              <a:t>sulfur dioxide gas (SO2)</a:t>
            </a:r>
            <a:r>
              <a:rPr lang="en-US" dirty="0" smtClean="0"/>
              <a:t> emitted by volcanoes. Also use the UV instruments to map volcanic </a:t>
            </a:r>
            <a:r>
              <a:rPr lang="en-US" b="1" dirty="0" smtClean="0"/>
              <a:t>ash</a:t>
            </a:r>
            <a:r>
              <a:rPr lang="en-US" dirty="0" smtClean="0"/>
              <a:t> and </a:t>
            </a:r>
            <a:r>
              <a:rPr lang="en-US" b="1" dirty="0" smtClean="0"/>
              <a:t>aerosol</a:t>
            </a:r>
            <a:r>
              <a:rPr lang="en-US" dirty="0" smtClean="0"/>
              <a:t> emissions, using an "Aerosol Index".</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OMI measurements, in near real-time, cover a spectral region of 264–504 nm (nanometers) with a spectral resolution between 0.42 nm and 0.63 nm and a nominal ground footprint of 13 x 24 km at nadir. Essentially complete global coverage is achieved in one day and has significantly improved spatial resolution  measurements as well as a vastly increased number of wavelengths observed compared to TOMS and GOME.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 </a:t>
            </a:r>
            <a:endParaRPr lang="en-US" sz="1200" b="1" dirty="0" smtClean="0">
              <a:solidFill>
                <a:prstClr val="white"/>
              </a:solidFill>
              <a:latin typeface="Times" pitchFamily="18" charset="0"/>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90</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Recent example of a Cinder Cone Volcano. </a:t>
            </a:r>
            <a:r>
              <a:rPr lang="en-US" b="1" dirty="0" err="1" smtClean="0"/>
              <a:t>Parícutin</a:t>
            </a:r>
            <a:r>
              <a:rPr lang="en-US" b="1" dirty="0" smtClean="0"/>
              <a:t> Volcano in Mexico.  </a:t>
            </a:r>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Cinder Cone Volcano</a:t>
            </a:r>
            <a:r>
              <a:rPr lang="en-US" dirty="0" smtClean="0"/>
              <a:t>:  The simplest type of volcano. They are built from particles and blobs of congealed lava ejected from a single vent. As the gas-charged lava is blown violently into the air, it breaks into small fragments that solidify and fall as cinders around the vent to form a circular or oval cone. Most cinder cones have a bowl-shaped crater at the summit and rarely rise much more than a thousand feet or so above their surroundings. Cinder cones are numerous in western North America as well as throughout other volcanic terrains of the world. </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Famous volcano that initially started back in 1943. The volcano began as a fissure in a cornfield owned by a </a:t>
            </a:r>
            <a:r>
              <a:rPr lang="en-US" b="0" dirty="0" err="1" smtClean="0"/>
              <a:t>P'urhépecha</a:t>
            </a:r>
            <a:r>
              <a:rPr lang="en-US" b="0" dirty="0" smtClean="0"/>
              <a:t> farmer, </a:t>
            </a:r>
            <a:r>
              <a:rPr lang="en-US" b="0" dirty="0" err="1" smtClean="0"/>
              <a:t>Dionisio</a:t>
            </a:r>
            <a:r>
              <a:rPr lang="en-US" b="0" dirty="0" smtClean="0"/>
              <a:t> </a:t>
            </a:r>
            <a:r>
              <a:rPr lang="en-US" b="0" dirty="0" err="1" smtClean="0"/>
              <a:t>Pulido</a:t>
            </a:r>
            <a:r>
              <a:rPr lang="en-US" b="0" dirty="0" smtClean="0"/>
              <a:t> on February 20, 1943. </a:t>
            </a:r>
            <a:r>
              <a:rPr lang="en-US" b="0" dirty="0" err="1" smtClean="0"/>
              <a:t>Pulido</a:t>
            </a:r>
            <a:r>
              <a:rPr lang="en-US" b="0" dirty="0" smtClean="0"/>
              <a:t>, his wife, and their son all witnessed the initial eruption of ash and stones first-hand as they plowed the field. The volcano grew quickly, reaching five stories tall in just a week, and it could be seen from afar in a month. Much of the volcano's growth occurred during its first year, while it was still in the explosive </a:t>
            </a:r>
            <a:r>
              <a:rPr lang="en-US" b="0" dirty="0" err="1" smtClean="0"/>
              <a:t>pyroclastic</a:t>
            </a:r>
            <a:r>
              <a:rPr lang="en-US" b="0" dirty="0" smtClean="0"/>
              <a:t> phase. Nearby villages </a:t>
            </a:r>
            <a:r>
              <a:rPr lang="en-US" b="0" dirty="0" err="1" smtClean="0"/>
              <a:t>Paricutín</a:t>
            </a:r>
            <a:r>
              <a:rPr lang="en-US" b="0" dirty="0" smtClean="0"/>
              <a:t> (after which the volcano was named) and San Juan </a:t>
            </a:r>
            <a:r>
              <a:rPr lang="en-US" b="0" dirty="0" err="1" smtClean="0"/>
              <a:t>Parangaricutiro</a:t>
            </a:r>
            <a:r>
              <a:rPr lang="en-US" b="0" dirty="0" smtClean="0"/>
              <a:t> were both buried in lava and ash; the residents relocated to vacant land nearby.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At the end of this phase, after roughly one year, the volcano had grown 336 meters (1,102.36 ft) tall. For the next eight years the volcano would continue erupting, although this was dominated by relatively quiet eruptions of lava that would scorch the surrounding 25 km² (9.65 mi²) of land. The volcano's activity would slowly decline during this period until the last six months of the eruption, during which violent and explosive activity was frequent. In 1952 the eruption ended and </a:t>
            </a:r>
            <a:r>
              <a:rPr lang="en-US" b="0" dirty="0" err="1" smtClean="0"/>
              <a:t>Parícutin</a:t>
            </a:r>
            <a:r>
              <a:rPr lang="en-US" b="0" dirty="0" smtClean="0"/>
              <a:t> went quiet, attaining a final height of 424 meters (1,391.08 ft) above the cornfield from which it was born. The volcano has been quiet since. Like most cinder cones, </a:t>
            </a:r>
            <a:r>
              <a:rPr lang="en-US" b="0" dirty="0" err="1" smtClean="0"/>
              <a:t>Parícutin</a:t>
            </a:r>
            <a:r>
              <a:rPr lang="en-US" b="0" dirty="0" smtClean="0"/>
              <a:t> is believed to be a monogenetic volcano, which means that now that it has finished erupting, it will never erupt again. Any new eruptions in a monogenetic volcanic field erupt in a new location.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b="1" dirty="0" smtClean="0">
                <a:latin typeface="Times" pitchFamily="18" charset="0"/>
              </a:rPr>
              <a:t>***Put all SO2 OMI</a:t>
            </a:r>
            <a:r>
              <a:rPr lang="en-US" b="1" baseline="0" dirty="0" smtClean="0">
                <a:latin typeface="Times" pitchFamily="18" charset="0"/>
              </a:rPr>
              <a:t> series images here (July 13 – July17, 2008)***</a:t>
            </a:r>
          </a:p>
          <a:p>
            <a:endParaRPr lang="en-US" b="1" baseline="0" dirty="0" smtClean="0">
              <a:latin typeface="Times" pitchFamily="18" charset="0"/>
            </a:endParaRPr>
          </a:p>
          <a:p>
            <a:r>
              <a:rPr lang="en-US" dirty="0" smtClean="0">
                <a:latin typeface="Times" pitchFamily="18" charset="0"/>
              </a:rPr>
              <a:t>July 13, 2008</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Data from the OMI SO2 near real time hazard support project.</a:t>
            </a:r>
            <a:endParaRPr lang="en-US" b="1" dirty="0" smtClean="0">
              <a:latin typeface="Times" pitchFamily="18" charset="0"/>
            </a:endParaRPr>
          </a:p>
          <a:p>
            <a:endParaRPr lang="en-US" dirty="0" smtClean="0">
              <a:latin typeface="Times" pitchFamily="18" charset="0"/>
            </a:endParaRPr>
          </a:p>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b="1" dirty="0" smtClean="0">
                <a:latin typeface="Times" pitchFamily="18" charset="0"/>
              </a:rPr>
              <a:t>*(Show/layer/loop all OMI images from July 13 to July 17, 2008 to show progression).</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Info</a:t>
            </a:r>
            <a:r>
              <a:rPr lang="en-US" baseline="0" dirty="0" smtClean="0">
                <a:latin typeface="Times" pitchFamily="18" charset="0"/>
              </a:rPr>
              <a:t> for subsequent images – July 14, 15, 16, 17</a:t>
            </a:r>
          </a:p>
          <a:p>
            <a:endParaRPr lang="en-US" baseline="0" dirty="0" smtClean="0">
              <a:latin typeface="Times" pitchFamily="18" charset="0"/>
            </a:endParaRPr>
          </a:p>
          <a:p>
            <a:r>
              <a:rPr lang="en-US" baseline="0" dirty="0" smtClean="0">
                <a:latin typeface="Times" pitchFamily="18" charset="0"/>
              </a:rPr>
              <a:t>July 14</a:t>
            </a:r>
          </a:p>
          <a:p>
            <a:r>
              <a:rPr lang="en-US" dirty="0" smtClean="0"/>
              <a:t>OMI image showing the extent of the sulfur dioxide gas cloud from the eruption of </a:t>
            </a:r>
            <a:r>
              <a:rPr lang="en-US" dirty="0" err="1" smtClean="0"/>
              <a:t>Okmok</a:t>
            </a:r>
            <a:r>
              <a:rPr lang="en-US" dirty="0" smtClean="0"/>
              <a:t> Volcano. The large red mass is from the main explosive phase on 12 July at 2130 UTC and is at an estimated height of 50,000 ft above sea level. The north-south dimension of this cloud is about 850 miles. Current emissions from the volcano are at a lower altitude of approximately 30,000 to 35,000 feet. Other OMI data (not shown) indicate that volcanic ash is mixed with the sulfur dioxide </a:t>
            </a:r>
            <a:r>
              <a:rPr lang="en-US" dirty="0" err="1" smtClean="0"/>
              <a:t>cloud.Picture</a:t>
            </a:r>
            <a:r>
              <a:rPr lang="en-US" dirty="0" smtClean="0"/>
              <a:t> Date: July 14, 2008 UTC </a:t>
            </a:r>
            <a:br>
              <a:rPr lang="en-US" dirty="0" smtClean="0"/>
            </a:br>
            <a:r>
              <a:rPr lang="en-US" dirty="0" smtClean="0"/>
              <a:t>Image Creator: Schneider, Dave;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15</a:t>
            </a:r>
          </a:p>
          <a:p>
            <a:r>
              <a:rPr lang="en-US" dirty="0" smtClean="0"/>
              <a:t>OMI composite image from NOAA showing the extent of the sulfur dioxide gas cloud from the eruption of </a:t>
            </a:r>
            <a:r>
              <a:rPr lang="en-US" dirty="0" err="1" smtClean="0"/>
              <a:t>Okmok</a:t>
            </a:r>
            <a:r>
              <a:rPr lang="en-US" dirty="0" smtClean="0"/>
              <a:t> Volcano imaged at about 12:17PM AKDT on July 15, 2008. The large red mass is from the main explosive phase on 12 July, 2008. The image also shows a small sulfur dioxide plume extending east of the volcano at the time of the image. Since this is an experimental, auto-generated mosaic, this composite image mistakenly includes portions of the sulfur dioxide cloud imaged on July 14 to the north and west of the red elongated clouds imaged on July 15.Picture Date: July 15,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16</a:t>
            </a:r>
          </a:p>
          <a:p>
            <a:r>
              <a:rPr lang="en-US" dirty="0" smtClean="0"/>
              <a:t>OMI composite image from NOAA showing the extent of the sulfur dioxide gas cloud from the eruption of </a:t>
            </a:r>
            <a:r>
              <a:rPr lang="en-US" dirty="0" err="1" smtClean="0"/>
              <a:t>Okmok</a:t>
            </a:r>
            <a:r>
              <a:rPr lang="en-US" dirty="0" smtClean="0"/>
              <a:t> Volcano imaged at about 12:00 PM AKDT on July 16, 2008. The large red mass is shows the sulfur dioxide cloud from the main explosive phase on 12 July, 2008. OMI data acquired over </a:t>
            </a:r>
            <a:r>
              <a:rPr lang="en-US" dirty="0" err="1" smtClean="0"/>
              <a:t>Okmok</a:t>
            </a:r>
            <a:r>
              <a:rPr lang="en-US" dirty="0" smtClean="0"/>
              <a:t> at 1:48PM AKDT (2248 UTC), July 16 (not in this mosaic) show no sulfur dioxide emitting from </a:t>
            </a:r>
            <a:r>
              <a:rPr lang="en-US" dirty="0" err="1" smtClean="0"/>
              <a:t>Okmok</a:t>
            </a:r>
            <a:r>
              <a:rPr lang="en-US" dirty="0" smtClean="0"/>
              <a:t> </a:t>
            </a:r>
            <a:r>
              <a:rPr lang="en-US" dirty="0" err="1" smtClean="0"/>
              <a:t>volcano.Picture</a:t>
            </a:r>
            <a:r>
              <a:rPr lang="en-US" dirty="0" smtClean="0"/>
              <a:t> Date: July 16,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latin typeface="Times" pitchFamily="18" charset="0"/>
            </a:endParaRPr>
          </a:p>
          <a:p>
            <a:r>
              <a:rPr lang="en-US" dirty="0" smtClean="0">
                <a:latin typeface="Times" pitchFamily="18" charset="0"/>
              </a:rPr>
              <a:t>July 17</a:t>
            </a:r>
          </a:p>
          <a:p>
            <a:r>
              <a:rPr lang="en-US" dirty="0" smtClean="0"/>
              <a:t>OMI composite image from NOAA showing the extent of the sulfur dioxide gas cloud from the eruption of </a:t>
            </a:r>
            <a:r>
              <a:rPr lang="en-US" dirty="0" err="1" smtClean="0"/>
              <a:t>Okmok</a:t>
            </a:r>
            <a:r>
              <a:rPr lang="en-US" dirty="0" smtClean="0"/>
              <a:t> Volcano imaged at about 12:00 PM AKDT on July 17, 2008. The large red mass shows the location of the high altitude sulfur dioxide cloud from the main explosive phase on 12 July, 2008. OMI data acquired during this time over </a:t>
            </a:r>
            <a:r>
              <a:rPr lang="en-US" dirty="0" err="1" smtClean="0"/>
              <a:t>Okmok</a:t>
            </a:r>
            <a:r>
              <a:rPr lang="en-US" dirty="0" smtClean="0"/>
              <a:t> show no sulfur dioxide emitting from the </a:t>
            </a:r>
            <a:r>
              <a:rPr lang="en-US" dirty="0" err="1" smtClean="0"/>
              <a:t>volcano.Picture</a:t>
            </a:r>
            <a:r>
              <a:rPr lang="en-US" dirty="0" smtClean="0"/>
              <a:t> Date: July 17, 2008 UTC </a:t>
            </a:r>
            <a:br>
              <a:rPr lang="en-US" dirty="0" smtClean="0"/>
            </a:br>
            <a:r>
              <a:rPr lang="en-US" dirty="0" smtClean="0"/>
              <a:t>Image Creator: </a:t>
            </a:r>
            <a:r>
              <a:rPr lang="en-US" dirty="0" err="1" smtClean="0"/>
              <a:t>Wessels</a:t>
            </a:r>
            <a:r>
              <a:rPr lang="en-US" dirty="0" smtClean="0"/>
              <a:t>, Rick; </a:t>
            </a:r>
            <a:br>
              <a:rPr lang="en-US" dirty="0" smtClean="0"/>
            </a:br>
            <a:endParaRPr lang="en-US" dirty="0" smtClean="0"/>
          </a:p>
          <a:p>
            <a:r>
              <a:rPr lang="en-US" dirty="0" smtClean="0"/>
              <a:t>Data provided through the OMI near-real-time decision support project funded by NASA.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dirty="0" smtClean="0">
                <a:latin typeface="Times" pitchFamily="18" charset="0"/>
              </a:rPr>
              <a:t>Combine PCI analysis with OMI analysis – to help</a:t>
            </a:r>
            <a:r>
              <a:rPr lang="en-US" baseline="0" dirty="0" smtClean="0">
                <a:latin typeface="Times" pitchFamily="18" charset="0"/>
              </a:rPr>
              <a:t> put together a Volcanic Ash Advisory analysis (</a:t>
            </a:r>
            <a:r>
              <a:rPr lang="en-US" b="1" baseline="0" dirty="0" smtClean="0">
                <a:latin typeface="Times" pitchFamily="18" charset="0"/>
              </a:rPr>
              <a:t>Next slide</a:t>
            </a:r>
            <a:r>
              <a:rPr lang="en-US" baseline="0" dirty="0" smtClean="0">
                <a:latin typeface="Times" pitchFamily="18" charset="0"/>
              </a:rPr>
              <a:t>) ** - </a:t>
            </a:r>
            <a:r>
              <a:rPr lang="en-US" b="1" baseline="0" dirty="0" smtClean="0">
                <a:latin typeface="Times" pitchFamily="18" charset="0"/>
              </a:rPr>
              <a:t>EXAMPLE, next page.</a:t>
            </a:r>
            <a:endParaRPr lang="en-US" b="1" dirty="0" smtClean="0">
              <a:latin typeface="Times" pitchFamily="18" charset="0"/>
            </a:endParaRPr>
          </a:p>
          <a:p>
            <a:endParaRPr lang="en-US" dirty="0" smtClean="0"/>
          </a:p>
          <a:p>
            <a:endParaRPr lang="en-US" dirty="0" smtClean="0">
              <a:latin typeface="Times" pitchFamily="18" charset="0"/>
            </a:endParaRPr>
          </a:p>
          <a:p>
            <a:r>
              <a:rPr lang="en-US" dirty="0" smtClean="0">
                <a:latin typeface="Times" pitchFamily="18" charset="0"/>
              </a:rPr>
              <a:t>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solidFill>
                  <a:prstClr val="black"/>
                </a:solidFill>
              </a:rPr>
              <a:pPr/>
              <a:t>91</a:t>
            </a:fld>
            <a:endParaRPr lang="en-US" smtClean="0">
              <a:solidFill>
                <a:prstClr val="black"/>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Volcanic Ash Advisory analysis for 1058 UTC on 14 July 2008 (</a:t>
            </a:r>
            <a:r>
              <a:rPr lang="en-US" i="0" dirty="0" err="1" smtClean="0"/>
              <a:t>Okmok</a:t>
            </a:r>
            <a:r>
              <a:rPr lang="en-US" i="0" dirty="0" smtClean="0"/>
              <a:t>).  Analysis partly based on GOES multi-spectral imagery (PCA-I</a:t>
            </a:r>
            <a:r>
              <a:rPr lang="en-US" i="0" baseline="0" dirty="0" smtClean="0"/>
              <a:t> analysis) as well as OMI data </a:t>
            </a:r>
            <a:r>
              <a:rPr lang="en-US" i="0" dirty="0" smtClean="0"/>
              <a:t>by the Satellite Analysis Branch (SAB) Washington Volcanic Ash Advisory Center (VAAC).</a:t>
            </a:r>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92</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Aqua’s, Atmospheric Infrared Sounder (AIRS) Composite Image for cumulative SO2 – </a:t>
            </a:r>
            <a:r>
              <a:rPr lang="en-US" dirty="0" err="1" smtClean="0"/>
              <a:t>Okmok</a:t>
            </a:r>
            <a:r>
              <a:rPr lang="en-US" dirty="0" smtClean="0"/>
              <a:t> volcano – between July 12 and July 20, 2008.</a:t>
            </a:r>
          </a:p>
          <a:p>
            <a:endParaRPr lang="en-US" dirty="0" smtClean="0"/>
          </a:p>
          <a:p>
            <a:r>
              <a:rPr lang="en-US" dirty="0" smtClean="0"/>
              <a:t>Note</a:t>
            </a:r>
            <a:r>
              <a:rPr lang="en-US" baseline="0" dirty="0" smtClean="0"/>
              <a:t> very good similarities between the Aura OMI and AIRS platforms which give overall good confidence to the observations and any subsequent forecasts.   </a:t>
            </a:r>
          </a:p>
          <a:p>
            <a:endParaRPr lang="en-US" baseline="0" dirty="0" smtClean="0"/>
          </a:p>
          <a:p>
            <a:r>
              <a:rPr lang="en-US" dirty="0" smtClean="0"/>
              <a:t>AIRS sensitivity to sulfur dioxide is low and is primarily visible in volcanic activity. However the AIRS instrument is very sensitive to atmospheric aerosols, such as dust and ash. AIRS sulfur dioxide and aerosols are not produced in geophysical units (e.g. concentration or optical thickness), but due to absorption the sulfur dioxide is expressed in terms of a temperature difference. The detection of the presence of volcanic sulfur dioxide is made by comparison of radiances</a:t>
            </a:r>
            <a:endParaRPr lang="en-US" baseline="0" dirty="0" smtClean="0"/>
          </a:p>
          <a:p>
            <a:endParaRPr lang="en-US" baseline="0" dirty="0" smtClean="0"/>
          </a:p>
          <a:p>
            <a:r>
              <a:rPr lang="en-US" dirty="0" smtClean="0"/>
              <a:t>More info:  Launched into Earth-orbit on May 4, 2002, the Atmospheric Infrared Sounder, AIRS, moves climate research and weather prediction into the 21st century. AIRS is one of six instruments on board the Aqua satellite, part of the NASA Earth Observing System. AIRS along with its partner microwave instrument, Advanced Microwave Sounding Unit (AMSU-A), represents the most advanced atmospheric sounding system ever deployed in space. Together these instruments observe the global water and energy cycles, climate variation and trends, and the response of the climate system to increased greenhouse gases.</a:t>
            </a:r>
            <a:br>
              <a:rPr lang="en-US" dirty="0" smtClean="0"/>
            </a:br>
            <a:endParaRPr lang="en-US" dirty="0" smtClean="0"/>
          </a:p>
          <a:p>
            <a:r>
              <a:rPr lang="en-US" dirty="0" smtClean="0"/>
              <a:t>AIRS uses cutting-edge infrared technology to create 3-dimensional maps of air and surface temperature, water vapor, and cloud properties. With 2378 spectral channels, AIRS has a spectral resolution more than 100 times greater than previous IR sounders and provides more accurate information on the vertical profiles of atmospheric temperature and moisture. AIRS can also measure trace greenhouse gases such as ozone, carbon monoxide, carbon dioxide, and methane. </a:t>
            </a:r>
            <a:br>
              <a:rPr lang="en-US" dirty="0" smtClean="0"/>
            </a:br>
            <a:endParaRPr lang="en-US" dirty="0" smtClean="0"/>
          </a:p>
          <a:p>
            <a:r>
              <a:rPr lang="en-US" dirty="0" smtClean="0"/>
              <a:t>AIRS and AMSU-A share the Aqua satellite with the Moderate Resolution Imaging </a:t>
            </a:r>
            <a:r>
              <a:rPr lang="en-US" dirty="0" err="1" smtClean="0"/>
              <a:t>Spectroradiometer</a:t>
            </a:r>
            <a:r>
              <a:rPr lang="en-US" dirty="0" smtClean="0"/>
              <a:t> (MODIS), Clouds and the Earth's Radiant Energy System (CERES), and the Advanced Microwave Scanning Radiometer-EOS (AMSR-E). Aqua is part of NASA's "A-train", a series of high-inclination, Sun-synchronous satellites in low Earth orbit designed to make long-term global observations of the land surface, biosphere, solid Earth, atmosphere, and oceans.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93</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OMI measurements on April 29, 2010 12Z - show SO</a:t>
            </a:r>
            <a:r>
              <a:rPr lang="en-US" b="0" baseline="-25000" dirty="0" smtClean="0"/>
              <a:t>2</a:t>
            </a:r>
            <a:r>
              <a:rPr lang="en-US" b="0" dirty="0" smtClean="0"/>
              <a:t> emissions south of </a:t>
            </a:r>
            <a:r>
              <a:rPr lang="en-US" b="0" dirty="0" err="1" smtClean="0"/>
              <a:t>Eyjafjallajökull</a:t>
            </a:r>
            <a:r>
              <a:rPr lang="en-US" b="0" dirty="0" smtClean="0"/>
              <a:t>. High SO</a:t>
            </a:r>
            <a:r>
              <a:rPr lang="en-US" b="0" baseline="-25000" dirty="0" smtClean="0"/>
              <a:t>2</a:t>
            </a:r>
            <a:r>
              <a:rPr lang="en-US" b="0" dirty="0" smtClean="0"/>
              <a:t> column amounts are observed SW of the volcano, probably due to light winds (indicated by the Keflavik </a:t>
            </a:r>
            <a:r>
              <a:rPr lang="en-US" b="0" dirty="0" err="1" smtClean="0"/>
              <a:t>radiosonde</a:t>
            </a:r>
            <a:r>
              <a:rPr lang="en-US" b="0" dirty="0" smtClean="0"/>
              <a:t> sounding – next slide) and reduced dispersion of the volcanic plume.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94</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Keflavik </a:t>
            </a:r>
            <a:r>
              <a:rPr lang="en-US" b="0" dirty="0" err="1" smtClean="0"/>
              <a:t>radiosonde</a:t>
            </a:r>
            <a:r>
              <a:rPr lang="en-US" b="0" dirty="0" smtClean="0"/>
              <a:t> sounding – April 29, 2010 12Z</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95</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of </a:t>
            </a:r>
            <a:r>
              <a:rPr lang="en-US" dirty="0" err="1" smtClean="0"/>
              <a:t>Meteostat</a:t>
            </a:r>
            <a:r>
              <a:rPr lang="en-US" dirty="0" smtClean="0"/>
              <a:t> Combined (Multispectral) Product for</a:t>
            </a:r>
            <a:r>
              <a:rPr lang="en-US" baseline="0" dirty="0" smtClean="0"/>
              <a:t> finding Ash and SO2.</a:t>
            </a:r>
          </a:p>
          <a:p>
            <a:r>
              <a:rPr lang="en-US" dirty="0" smtClean="0"/>
              <a:t> </a:t>
            </a:r>
          </a:p>
          <a:p>
            <a:r>
              <a:rPr lang="en-US" dirty="0" smtClean="0"/>
              <a:t>April 20, 2010</a:t>
            </a:r>
            <a:r>
              <a:rPr lang="en-US" baseline="0" dirty="0" smtClean="0"/>
              <a:t> 0943Z – Meteosat-9:  From </a:t>
            </a:r>
            <a:r>
              <a:rPr lang="en-US" sz="1200" kern="1200" baseline="0" dirty="0" smtClean="0">
                <a:solidFill>
                  <a:schemeClr val="tx1"/>
                </a:solidFill>
                <a:latin typeface="+mn-lt"/>
                <a:ea typeface="+mn-ea"/>
                <a:cs typeface="+mn-cs"/>
              </a:rPr>
              <a:t>German Aerospace Center (DLR)</a:t>
            </a:r>
          </a:p>
          <a:p>
            <a:endParaRPr lang="en-US" sz="1200" kern="1200" baseline="0" dirty="0" smtClean="0">
              <a:solidFill>
                <a:schemeClr val="tx1"/>
              </a:solidFill>
              <a:latin typeface="+mn-lt"/>
              <a:ea typeface="+mn-ea"/>
              <a:cs typeface="+mn-cs"/>
            </a:endParaRPr>
          </a:p>
          <a:p>
            <a:r>
              <a:rPr lang="en-US" dirty="0" err="1" smtClean="0"/>
              <a:t>Eyjafjallajökull</a:t>
            </a:r>
            <a:r>
              <a:rPr lang="en-US" dirty="0" smtClean="0"/>
              <a:t> volcano in Iceland emitted large quantities of ash and sulfur dioxide into the atmosphere. Sulfur dioxide and ash particles differ in their </a:t>
            </a:r>
            <a:r>
              <a:rPr lang="en-US" dirty="0" err="1" smtClean="0"/>
              <a:t>radiative</a:t>
            </a:r>
            <a:r>
              <a:rPr lang="en-US" dirty="0" smtClean="0"/>
              <a:t> properties and</a:t>
            </a:r>
            <a:r>
              <a:rPr lang="en-US" baseline="0" dirty="0" smtClean="0"/>
              <a:t> through the use of </a:t>
            </a:r>
            <a:r>
              <a:rPr lang="en-US" dirty="0" smtClean="0"/>
              <a:t>suitable combinations of channels at 10.8 microns and 12 microns (</a:t>
            </a:r>
            <a:r>
              <a:rPr lang="en-US" dirty="0" err="1" smtClean="0"/>
              <a:t>longwave</a:t>
            </a:r>
            <a:r>
              <a:rPr lang="en-US" dirty="0" smtClean="0"/>
              <a:t> differencing) – you  get ash (highlighted in yellow) and from the differencing of the 8.7 micron channel</a:t>
            </a:r>
            <a:r>
              <a:rPr lang="en-US" baseline="0" dirty="0" smtClean="0"/>
              <a:t> and the </a:t>
            </a:r>
            <a:r>
              <a:rPr lang="en-US" dirty="0" smtClean="0"/>
              <a:t>12 micron channel – we get SO</a:t>
            </a:r>
            <a:r>
              <a:rPr lang="en-US" sz="200" dirty="0" smtClean="0"/>
              <a:t>2</a:t>
            </a:r>
            <a:r>
              <a:rPr lang="en-US" dirty="0" smtClean="0"/>
              <a:t> (marked in blue).  The grey background represents brightness temperature  at 10.8 microns. Ongoing dilution of the “plume” or overlying clouds makes detection quite difficult. Therefore, ash-free classified areas are not necessarily a safe airspace.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96</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Here, two (</a:t>
            </a:r>
            <a:r>
              <a:rPr lang="en-US" sz="1200" kern="1200" dirty="0" err="1" smtClean="0">
                <a:solidFill>
                  <a:schemeClr val="tx1"/>
                </a:solidFill>
                <a:latin typeface="+mn-lt"/>
                <a:ea typeface="+mn-ea"/>
                <a:cs typeface="+mn-cs"/>
              </a:rPr>
              <a:t>tephra</a:t>
            </a:r>
            <a:r>
              <a:rPr lang="en-US" sz="1200" kern="1200" dirty="0" smtClean="0">
                <a:solidFill>
                  <a:schemeClr val="tx1"/>
                </a:solidFill>
                <a:latin typeface="+mn-lt"/>
                <a:ea typeface="+mn-ea"/>
                <a:cs typeface="+mn-cs"/>
              </a:rPr>
              <a:t>) dispersal models were used to simulate the climactic 1991 eruption of Mt. Pinatubo.  The simulations indicated that the majority </a:t>
            </a:r>
            <a:r>
              <a:rPr lang="en-US" sz="1200" b="1" u="sng" kern="1200" dirty="0" smtClean="0">
                <a:solidFill>
                  <a:schemeClr val="tx1"/>
                </a:solidFill>
                <a:latin typeface="+mn-lt"/>
                <a:ea typeface="+mn-ea"/>
                <a:cs typeface="+mn-cs"/>
              </a:rPr>
              <a:t>of ash </a:t>
            </a:r>
            <a:r>
              <a:rPr lang="en-US" sz="1200" kern="1200" dirty="0" smtClean="0">
                <a:solidFill>
                  <a:schemeClr val="tx1"/>
                </a:solidFill>
                <a:latin typeface="+mn-lt"/>
                <a:ea typeface="+mn-ea"/>
                <a:cs typeface="+mn-cs"/>
              </a:rPr>
              <a:t>was </a:t>
            </a:r>
            <a:r>
              <a:rPr lang="en-US" sz="1200" kern="1200" dirty="0" err="1" smtClean="0">
                <a:solidFill>
                  <a:schemeClr val="tx1"/>
                </a:solidFill>
                <a:latin typeface="+mn-lt"/>
                <a:ea typeface="+mn-ea"/>
                <a:cs typeface="+mn-cs"/>
              </a:rPr>
              <a:t>advected</a:t>
            </a:r>
            <a:r>
              <a:rPr lang="en-US" sz="1200" kern="1200" dirty="0" smtClean="0">
                <a:solidFill>
                  <a:schemeClr val="tx1"/>
                </a:solidFill>
                <a:latin typeface="+mn-lt"/>
                <a:ea typeface="+mn-ea"/>
                <a:cs typeface="+mn-cs"/>
              </a:rPr>
              <a:t> away from the source at the level of the </a:t>
            </a:r>
            <a:r>
              <a:rPr lang="en-US" sz="1200" kern="1200" dirty="0" err="1" smtClean="0">
                <a:solidFill>
                  <a:schemeClr val="tx1"/>
                </a:solidFill>
                <a:latin typeface="+mn-lt"/>
                <a:ea typeface="+mn-ea"/>
                <a:cs typeface="+mn-cs"/>
              </a:rPr>
              <a:t>tropopause</a:t>
            </a:r>
            <a:r>
              <a:rPr lang="en-US" sz="1200" kern="1200" dirty="0" smtClean="0">
                <a:solidFill>
                  <a:schemeClr val="tx1"/>
                </a:solidFill>
                <a:latin typeface="+mn-lt"/>
                <a:ea typeface="+mn-ea"/>
                <a:cs typeface="+mn-cs"/>
              </a:rPr>
              <a:t> (~ 17 km). Several other eruptive pulses injected both ash and SO2 gas to higher altitudes (~ 25 30 km), but these pulses represented only a small fraction (~ 1 %) of the total erupted material released during the simulation.  Comparison with TOMS (</a:t>
            </a:r>
            <a:r>
              <a:rPr lang="en-US" dirty="0" smtClean="0"/>
              <a:t>Total Ozone Mapping Spectrometer) </a:t>
            </a:r>
            <a:r>
              <a:rPr lang="en-US" sz="1200" kern="1200" dirty="0" smtClean="0">
                <a:solidFill>
                  <a:schemeClr val="tx1"/>
                </a:solidFill>
                <a:latin typeface="+mn-lt"/>
                <a:ea typeface="+mn-ea"/>
                <a:cs typeface="+mn-cs"/>
              </a:rPr>
              <a:t>images of the SO2 cloud after 71 and 93 h indicated that the SO2 gas “originated” at an altitude of around 25 km near the source and then descended to an altitude of around 22 km as the cloud moved across the Indian Ocean.  The results of this study demonstrate that the largest concentration of ash was transported at a level significantly below the maximum eruption column height (~ 40 km) and was thus controlled by atmospheric circulation patterns near the regional </a:t>
            </a:r>
            <a:r>
              <a:rPr lang="en-US" sz="1200" kern="1200" dirty="0" err="1" smtClean="0">
                <a:solidFill>
                  <a:schemeClr val="tx1"/>
                </a:solidFill>
                <a:latin typeface="+mn-lt"/>
                <a:ea typeface="+mn-ea"/>
                <a:cs typeface="+mn-cs"/>
              </a:rPr>
              <a:t>tropopause</a:t>
            </a:r>
            <a:r>
              <a:rPr lang="en-US" sz="1200" kern="1200" dirty="0" smtClean="0">
                <a:solidFill>
                  <a:schemeClr val="tx1"/>
                </a:solidFill>
                <a:latin typeface="+mn-lt"/>
                <a:ea typeface="+mn-ea"/>
                <a:cs typeface="+mn-cs"/>
              </a:rPr>
              <a:t>.  In contrast, the movement of the SO2 cloud occurred at higher levels, along slightly different trajectories, and may have resulted from gas/particle segregations that took place during the intrusion of the Pinatubo umbrella cloud as it moved away from source and into the stratosphere.  This also shows that even if</a:t>
            </a:r>
            <a:r>
              <a:rPr lang="en-US" sz="1200" kern="1200" baseline="0" dirty="0" smtClean="0">
                <a:solidFill>
                  <a:schemeClr val="tx1"/>
                </a:solidFill>
                <a:latin typeface="+mn-lt"/>
                <a:ea typeface="+mn-ea"/>
                <a:cs typeface="+mn-cs"/>
              </a:rPr>
              <a:t> the horizontal (plan) location of both ash and SO2 were the same…that they may still be well separated from each other in the vertical.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97</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Poster Image</a:t>
            </a:r>
            <a:r>
              <a:rPr lang="en-US" baseline="0" dirty="0" smtClean="0"/>
              <a:t> – NOAA – </a:t>
            </a:r>
            <a:r>
              <a:rPr lang="en-US" i="1" baseline="0" dirty="0" smtClean="0"/>
              <a:t>Continuous Environmental Monitoring</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98</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How Will GOES-R Address This Hazard?</a:t>
            </a:r>
          </a:p>
          <a:p>
            <a:r>
              <a:rPr lang="en-US" sz="1200" kern="1200" baseline="0" dirty="0" smtClean="0">
                <a:solidFill>
                  <a:schemeClr val="tx1"/>
                </a:solidFill>
                <a:latin typeface="+mn-lt"/>
                <a:ea typeface="+mn-ea"/>
                <a:cs typeface="+mn-cs"/>
              </a:rPr>
              <a:t>A suite of GOES-R products will detect and monitor volcanic ash as well as sulfur dioxide (SO2), which is often co-located with ash in volcanic clouds. Current GOES operational volcanic cloud products are qualitative, primarily due to sensor limitations. Improved spatial resolution and a</a:t>
            </a:r>
          </a:p>
          <a:p>
            <a:r>
              <a:rPr lang="en-US" sz="1200" kern="1200" baseline="0" dirty="0" smtClean="0">
                <a:solidFill>
                  <a:schemeClr val="tx1"/>
                </a:solidFill>
                <a:latin typeface="+mn-lt"/>
                <a:ea typeface="+mn-ea"/>
                <a:cs typeface="+mn-cs"/>
              </a:rPr>
              <a:t>large selection of spectral channels will enable the GOESR ABI to generate more advanced quantitative volcanic cloud products. The </a:t>
            </a:r>
            <a:r>
              <a:rPr lang="en-US" sz="1200" b="1" kern="1200" baseline="0" dirty="0" smtClean="0">
                <a:solidFill>
                  <a:schemeClr val="tx1"/>
                </a:solidFill>
                <a:latin typeface="+mn-lt"/>
                <a:ea typeface="+mn-ea"/>
                <a:cs typeface="+mn-cs"/>
              </a:rPr>
              <a:t>SO2 Detection product will automatically </a:t>
            </a:r>
            <a:r>
              <a:rPr lang="en-US" sz="1200" kern="1200" baseline="0" dirty="0" smtClean="0">
                <a:solidFill>
                  <a:schemeClr val="tx1"/>
                </a:solidFill>
                <a:latin typeface="+mn-lt"/>
                <a:ea typeface="+mn-ea"/>
                <a:cs typeface="+mn-cs"/>
              </a:rPr>
              <a:t>detect volcanic clouds during very early stages when an ash signal is generally obscured by liquid water/ice.  The </a:t>
            </a:r>
            <a:r>
              <a:rPr lang="en-US" sz="1200" b="1" kern="1200" baseline="0" dirty="0" smtClean="0">
                <a:solidFill>
                  <a:schemeClr val="tx1"/>
                </a:solidFill>
                <a:latin typeface="+mn-lt"/>
                <a:ea typeface="+mn-ea"/>
                <a:cs typeface="+mn-cs"/>
              </a:rPr>
              <a:t>Volcanic Ash product will provide objective estimates </a:t>
            </a:r>
            <a:r>
              <a:rPr lang="en-US" sz="1200" kern="1200" baseline="0" dirty="0" smtClean="0">
                <a:solidFill>
                  <a:schemeClr val="tx1"/>
                </a:solidFill>
                <a:latin typeface="+mn-lt"/>
                <a:ea typeface="+mn-ea"/>
                <a:cs typeface="+mn-cs"/>
              </a:rPr>
              <a:t>of ash cloud coverage, height, mass, and particle size,</a:t>
            </a:r>
          </a:p>
          <a:p>
            <a:r>
              <a:rPr lang="en-US" sz="1200" kern="1200" baseline="0" dirty="0" smtClean="0">
                <a:solidFill>
                  <a:schemeClr val="tx1"/>
                </a:solidFill>
                <a:latin typeface="+mn-lt"/>
                <a:ea typeface="+mn-ea"/>
                <a:cs typeface="+mn-cs"/>
              </a:rPr>
              <a:t>which are necessary to issue </a:t>
            </a:r>
            <a:r>
              <a:rPr lang="en-US" sz="1200" kern="1200" baseline="0" dirty="0" err="1" smtClean="0">
                <a:solidFill>
                  <a:schemeClr val="tx1"/>
                </a:solidFill>
                <a:latin typeface="+mn-lt"/>
                <a:ea typeface="+mn-ea"/>
                <a:cs typeface="+mn-cs"/>
              </a:rPr>
              <a:t>Signifi</a:t>
            </a:r>
            <a:r>
              <a:rPr lang="en-US" sz="1200" kern="1200" baseline="0" dirty="0" smtClean="0">
                <a:solidFill>
                  <a:schemeClr val="tx1"/>
                </a:solidFill>
                <a:latin typeface="+mn-lt"/>
                <a:ea typeface="+mn-ea"/>
                <a:cs typeface="+mn-cs"/>
              </a:rPr>
              <a:t> cant Meteorological Information (SIGMET) advisories for aircraft and accurately forecast the dispersion of ash clouds.  (NASA/NOAA </a:t>
            </a:r>
            <a:r>
              <a:rPr lang="en-US" sz="1200" b="1" kern="1200" baseline="0" dirty="0" smtClean="0">
                <a:solidFill>
                  <a:schemeClr val="tx1"/>
                </a:solidFill>
                <a:latin typeface="+mn-lt"/>
                <a:ea typeface="+mn-ea"/>
                <a:cs typeface="+mn-cs"/>
              </a:rPr>
              <a:t>GOES-R Aviation Products Volcanic Ash and SO2 Detection – October 2009)</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99</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GOES-R </a:t>
            </a:r>
            <a:r>
              <a:rPr lang="en-US" sz="1200" b="1" kern="1200" baseline="0" dirty="0" smtClean="0">
                <a:solidFill>
                  <a:schemeClr val="tx1"/>
                </a:solidFill>
                <a:latin typeface="+mn-lt"/>
                <a:ea typeface="+mn-ea"/>
                <a:cs typeface="+mn-cs"/>
              </a:rPr>
              <a:t>Volcanic Ash and SO2 Detection products </a:t>
            </a:r>
            <a:r>
              <a:rPr lang="en-US" sz="1200" kern="1200" baseline="0" dirty="0" smtClean="0">
                <a:solidFill>
                  <a:schemeClr val="tx1"/>
                </a:solidFill>
                <a:latin typeface="+mn-lt"/>
                <a:ea typeface="+mn-ea"/>
                <a:cs typeface="+mn-cs"/>
              </a:rPr>
              <a:t>are generated from infrared radiances, which are day/night</a:t>
            </a:r>
          </a:p>
          <a:p>
            <a:r>
              <a:rPr lang="en-US" sz="1200" kern="1200" baseline="0" dirty="0" smtClean="0">
                <a:solidFill>
                  <a:schemeClr val="tx1"/>
                </a:solidFill>
                <a:latin typeface="+mn-lt"/>
                <a:ea typeface="+mn-ea"/>
                <a:cs typeface="+mn-cs"/>
              </a:rPr>
              <a:t>independent. ABI channels centered at 7.3, 8.5, 11, 12, and 13.3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are used in the algorithms. The 8.5, 11, and 12 </a:t>
            </a:r>
            <a:r>
              <a:rPr lang="en-US" sz="1200" kern="1200" baseline="0" dirty="0" err="1" smtClean="0">
                <a:solidFill>
                  <a:schemeClr val="tx1"/>
                </a:solidFill>
                <a:latin typeface="+mn-lt"/>
                <a:ea typeface="+mn-ea"/>
                <a:cs typeface="+mn-cs"/>
              </a:rPr>
              <a:t>μm</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channels provide information on cloud particle size and composition, the 13.3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channel detects ash cloud height,</a:t>
            </a:r>
          </a:p>
          <a:p>
            <a:r>
              <a:rPr lang="en-US" sz="1200" kern="1200" baseline="0" dirty="0" smtClean="0">
                <a:solidFill>
                  <a:schemeClr val="tx1"/>
                </a:solidFill>
                <a:latin typeface="+mn-lt"/>
                <a:ea typeface="+mn-ea"/>
                <a:cs typeface="+mn-cs"/>
              </a:rPr>
              <a:t>and the 7.3 </a:t>
            </a:r>
            <a:r>
              <a:rPr lang="en-US" sz="1200" kern="1200" baseline="0" dirty="0" err="1" smtClean="0">
                <a:solidFill>
                  <a:schemeClr val="tx1"/>
                </a:solidFill>
                <a:latin typeface="+mn-lt"/>
                <a:ea typeface="+mn-ea"/>
                <a:cs typeface="+mn-cs"/>
              </a:rPr>
              <a:t>μm</a:t>
            </a:r>
            <a:r>
              <a:rPr lang="en-US" sz="1200" kern="1200" baseline="0" dirty="0" smtClean="0">
                <a:solidFill>
                  <a:schemeClr val="tx1"/>
                </a:solidFill>
                <a:latin typeface="+mn-lt"/>
                <a:ea typeface="+mn-ea"/>
                <a:cs typeface="+mn-cs"/>
              </a:rPr>
              <a:t> channel detects SO2 clouds. These algorithms are unique because they account for background conditions such as surface</a:t>
            </a:r>
          </a:p>
          <a:p>
            <a:r>
              <a:rPr lang="en-US" sz="1200" kern="1200" baseline="0" dirty="0" smtClean="0">
                <a:solidFill>
                  <a:schemeClr val="tx1"/>
                </a:solidFill>
                <a:latin typeface="+mn-lt"/>
                <a:ea typeface="+mn-ea"/>
                <a:cs typeface="+mn-cs"/>
              </a:rPr>
              <a:t>temperature, surface emissivity, atmospheric temperature, and water vapor on a pixel-by-pixel basis. Consideration of background</a:t>
            </a:r>
          </a:p>
          <a:p>
            <a:r>
              <a:rPr lang="en-US" sz="1200" kern="1200" baseline="0" dirty="0" smtClean="0">
                <a:solidFill>
                  <a:schemeClr val="tx1"/>
                </a:solidFill>
                <a:latin typeface="+mn-lt"/>
                <a:ea typeface="+mn-ea"/>
                <a:cs typeface="+mn-cs"/>
              </a:rPr>
              <a:t>conditions results in greater sensitivity to thin ash and consistent algorithm performance from the tropics to the high latitudes.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100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11/8/2010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11/8/2010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11/8/2010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11/8/2010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8080"/>
        </a:solidFill>
        <a:effectLst/>
      </p:bgPr>
    </p:bg>
    <p:spTree>
      <p:nvGrpSpPr>
        <p:cNvPr id="1" name=""/>
        <p:cNvGrpSpPr/>
        <p:nvPr/>
      </p:nvGrpSpPr>
      <p:grpSpPr>
        <a:xfrm>
          <a:off x="0" y="0"/>
          <a:ext cx="0" cy="0"/>
          <a:chOff x="0" y="0"/>
          <a:chExt cx="0" cy="0"/>
        </a:xfrm>
      </p:grpSpPr>
      <p:pic>
        <p:nvPicPr>
          <p:cNvPr id="59402" name="Picture 10" descr="theVolcano"/>
          <p:cNvPicPr>
            <a:picLocks noChangeAspect="1" noChangeArrowheads="1"/>
          </p:cNvPicPr>
          <p:nvPr userDrawn="1"/>
        </p:nvPicPr>
        <p:blipFill>
          <a:blip r:embed="rId2" cstate="print"/>
          <a:srcRect/>
          <a:stretch>
            <a:fillRect/>
          </a:stretch>
        </p:blipFill>
        <p:spPr bwMode="auto">
          <a:xfrm>
            <a:off x="0" y="0"/>
            <a:ext cx="9142413" cy="6172200"/>
          </a:xfrm>
          <a:prstGeom prst="rect">
            <a:avLst/>
          </a:prstGeom>
          <a:noFill/>
        </p:spPr>
      </p:pic>
      <p:sp>
        <p:nvSpPr>
          <p:cNvPr id="59394" name="Rectangle 2"/>
          <p:cNvSpPr>
            <a:spLocks noGrp="1" noChangeArrowheads="1"/>
          </p:cNvSpPr>
          <p:nvPr>
            <p:ph type="ctrTitle"/>
          </p:nvPr>
        </p:nvSpPr>
        <p:spPr>
          <a:xfrm>
            <a:off x="3048000" y="3810000"/>
            <a:ext cx="6096000" cy="762000"/>
          </a:xfrm>
          <a:solidFill>
            <a:srgbClr val="FFFFCC"/>
          </a:solidFill>
          <a:ln>
            <a:solidFill>
              <a:schemeClr val="bg1"/>
            </a:solidFill>
          </a:ln>
        </p:spPr>
        <p:txBody>
          <a:bodyPr/>
          <a:lstStyle>
            <a:lvl1pPr>
              <a:defRPr sz="3200">
                <a:solidFill>
                  <a:srgbClr val="003366"/>
                </a:solidFill>
              </a:defRPr>
            </a:lvl1pPr>
          </a:lstStyle>
          <a:p>
            <a:r>
              <a:rPr lang="en-US"/>
              <a:t>Click to edit Master title style</a:t>
            </a:r>
          </a:p>
        </p:txBody>
      </p:sp>
      <p:sp>
        <p:nvSpPr>
          <p:cNvPr id="59395" name="Rectangle 3"/>
          <p:cNvSpPr>
            <a:spLocks noGrp="1" noChangeArrowheads="1"/>
          </p:cNvSpPr>
          <p:nvPr>
            <p:ph type="subTitle" idx="1"/>
          </p:nvPr>
        </p:nvSpPr>
        <p:spPr>
          <a:xfrm>
            <a:off x="457200" y="5334000"/>
            <a:ext cx="6400800" cy="1524000"/>
          </a:xfrm>
        </p:spPr>
        <p:txBody>
          <a:bodyPr/>
          <a:lstStyle>
            <a:lvl1pPr>
              <a:defRPr sz="2000">
                <a:solidFill>
                  <a:schemeClr val="bg1"/>
                </a:solidFill>
                <a:latin typeface="TradeGothicCondEighteen" pitchFamily="2" charset="0"/>
              </a:defRPr>
            </a:lvl1pPr>
          </a:lstStyle>
          <a:p>
            <a:r>
              <a:rPr lang="en-US"/>
              <a:t>Click to edit Master subtitle style</a:t>
            </a:r>
          </a:p>
        </p:txBody>
      </p:sp>
      <p:sp>
        <p:nvSpPr>
          <p:cNvPr id="59396" name="Rectangle 4"/>
          <p:cNvSpPr>
            <a:spLocks noGrp="1" noChangeArrowheads="1"/>
          </p:cNvSpPr>
          <p:nvPr>
            <p:ph type="dt" sz="half" idx="2"/>
          </p:nvPr>
        </p:nvSpPr>
        <p:spPr/>
        <p:txBody>
          <a:bodyPr/>
          <a:lstStyle>
            <a:lvl1pPr>
              <a:defRPr/>
            </a:lvl1pPr>
          </a:lstStyle>
          <a:p>
            <a:endParaRPr lang="en-US">
              <a:solidFill>
                <a:srgbClr val="000000"/>
              </a:solidFill>
            </a:endParaRPr>
          </a:p>
        </p:txBody>
      </p:sp>
      <p:sp>
        <p:nvSpPr>
          <p:cNvPr id="59397" name="Rectangle 5"/>
          <p:cNvSpPr>
            <a:spLocks noGrp="1" noChangeArrowheads="1"/>
          </p:cNvSpPr>
          <p:nvPr>
            <p:ph type="ftr" sz="quarter" idx="3"/>
          </p:nvPr>
        </p:nvSpPr>
        <p:spPr/>
        <p:txBody>
          <a:bodyPr/>
          <a:lstStyle>
            <a:lvl1pPr>
              <a:defRPr/>
            </a:lvl1pPr>
          </a:lstStyle>
          <a:p>
            <a:endParaRPr lang="en-US">
              <a:solidFill>
                <a:srgbClr val="000000"/>
              </a:solidFill>
            </a:endParaRPr>
          </a:p>
        </p:txBody>
      </p:sp>
      <p:sp>
        <p:nvSpPr>
          <p:cNvPr id="59398" name="Rectangle 6"/>
          <p:cNvSpPr>
            <a:spLocks noGrp="1" noChangeArrowheads="1"/>
          </p:cNvSpPr>
          <p:nvPr>
            <p:ph type="sldNum" sz="quarter" idx="4"/>
          </p:nvPr>
        </p:nvSpPr>
        <p:spPr>
          <a:xfrm>
            <a:off x="7010400" y="6477000"/>
            <a:ext cx="2133600" cy="381000"/>
          </a:xfrm>
        </p:spPr>
        <p:txBody>
          <a:bodyPr/>
          <a:lstStyle>
            <a:lvl1pPr>
              <a:defRPr>
                <a:latin typeface="+mn-lt"/>
              </a:defRPr>
            </a:lvl1pPr>
          </a:lstStyle>
          <a:p>
            <a:fld id="{54219964-9866-4E9C-AC57-DD2B8E642B0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A39E631-BEAF-44FA-85B2-707FB88B947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5084F7E-E212-4D72-932D-3C52251C715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EC10D8B-EBE7-484E-8FC4-302D85BF738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14C6607-4B02-482E-830A-556774D8136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256230F-9EC5-4E28-BFB8-46B41B32966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7630AC57-A5C7-4C33-90CD-87FEEFB95B3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11/8/2010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9559500-A489-4B7F-8F05-07715B2050A8}"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28AA37E-BC19-4CF8-8354-E8264C2CE9C6}"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DE8868-6219-48FF-9656-A6EE42547065}"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0"/>
            <a:ext cx="211455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19125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E7E644A-9285-4452-92FC-1B7F6B40B79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11/8/2010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11/8/2010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11/8/2010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11/8/2010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11/8/2010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11/8/2010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11/8/2010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11/8/2010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47800"/>
            <a:ext cx="8229600"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30" name="Rectangle 6"/>
          <p:cNvSpPr>
            <a:spLocks noGrp="1" noChangeArrowheads="1"/>
          </p:cNvSpPr>
          <p:nvPr>
            <p:ph type="sldNum" sz="quarter" idx="4"/>
          </p:nvPr>
        </p:nvSpPr>
        <p:spPr bwMode="auto">
          <a:xfrm>
            <a:off x="7010400" y="65532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3A981CFB-50C9-4E3F-A45F-49453270F40C}" type="slidenum">
              <a:rPr lang="en-US" smtClean="0">
                <a:solidFill>
                  <a:srgbClr val="000000"/>
                </a:solidFill>
                <a:latin typeface="TradeGothic" pitchFamily="2" charset="0"/>
              </a:rPr>
              <a:pPr fontAlgn="base">
                <a:spcBef>
                  <a:spcPct val="0"/>
                </a:spcBef>
                <a:spcAft>
                  <a:spcPct val="0"/>
                </a:spcAft>
              </a:pPr>
              <a:t>‹#›</a:t>
            </a:fld>
            <a:endParaRPr lang="en-US" smtClean="0">
              <a:solidFill>
                <a:srgbClr val="000000"/>
              </a:solidFill>
              <a:latin typeface="TradeGothic" pitchFamily="2"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fontAlgn="base">
        <a:spcBef>
          <a:spcPct val="0"/>
        </a:spcBef>
        <a:spcAft>
          <a:spcPct val="0"/>
        </a:spcAft>
        <a:defRPr sz="4400">
          <a:solidFill>
            <a:schemeClr val="bg1"/>
          </a:solidFill>
          <a:latin typeface="+mj-lt"/>
          <a:ea typeface="+mj-ea"/>
          <a:cs typeface="+mj-cs"/>
        </a:defRPr>
      </a:lvl1pPr>
      <a:lvl2pPr algn="l" rtl="0" fontAlgn="base">
        <a:spcBef>
          <a:spcPct val="0"/>
        </a:spcBef>
        <a:spcAft>
          <a:spcPct val="0"/>
        </a:spcAft>
        <a:defRPr sz="4400">
          <a:solidFill>
            <a:schemeClr val="bg1"/>
          </a:solidFill>
          <a:latin typeface="TradeGothicBoldOblique" pitchFamily="2" charset="0"/>
        </a:defRPr>
      </a:lvl2pPr>
      <a:lvl3pPr algn="l" rtl="0" fontAlgn="base">
        <a:spcBef>
          <a:spcPct val="0"/>
        </a:spcBef>
        <a:spcAft>
          <a:spcPct val="0"/>
        </a:spcAft>
        <a:defRPr sz="4400">
          <a:solidFill>
            <a:schemeClr val="bg1"/>
          </a:solidFill>
          <a:latin typeface="TradeGothicBoldOblique" pitchFamily="2" charset="0"/>
        </a:defRPr>
      </a:lvl3pPr>
      <a:lvl4pPr algn="l" rtl="0" fontAlgn="base">
        <a:spcBef>
          <a:spcPct val="0"/>
        </a:spcBef>
        <a:spcAft>
          <a:spcPct val="0"/>
        </a:spcAft>
        <a:defRPr sz="4400">
          <a:solidFill>
            <a:schemeClr val="bg1"/>
          </a:solidFill>
          <a:latin typeface="TradeGothicBoldOblique" pitchFamily="2" charset="0"/>
        </a:defRPr>
      </a:lvl4pPr>
      <a:lvl5pPr algn="l" rtl="0" fontAlgn="base">
        <a:spcBef>
          <a:spcPct val="0"/>
        </a:spcBef>
        <a:spcAft>
          <a:spcPct val="0"/>
        </a:spcAft>
        <a:defRPr sz="4400">
          <a:solidFill>
            <a:schemeClr val="bg1"/>
          </a:solidFill>
          <a:latin typeface="TradeGothicBoldOblique" pitchFamily="2" charset="0"/>
        </a:defRPr>
      </a:lvl5pPr>
      <a:lvl6pPr marL="457200" algn="l" rtl="0" fontAlgn="base">
        <a:spcBef>
          <a:spcPct val="0"/>
        </a:spcBef>
        <a:spcAft>
          <a:spcPct val="0"/>
        </a:spcAft>
        <a:defRPr sz="4400">
          <a:solidFill>
            <a:schemeClr val="bg1"/>
          </a:solidFill>
          <a:latin typeface="TradeGothicBoldOblique" pitchFamily="2" charset="0"/>
        </a:defRPr>
      </a:lvl6pPr>
      <a:lvl7pPr marL="914400" algn="l" rtl="0" fontAlgn="base">
        <a:spcBef>
          <a:spcPct val="0"/>
        </a:spcBef>
        <a:spcAft>
          <a:spcPct val="0"/>
        </a:spcAft>
        <a:defRPr sz="4400">
          <a:solidFill>
            <a:schemeClr val="bg1"/>
          </a:solidFill>
          <a:latin typeface="TradeGothicBoldOblique" pitchFamily="2" charset="0"/>
        </a:defRPr>
      </a:lvl7pPr>
      <a:lvl8pPr marL="1371600" algn="l" rtl="0" fontAlgn="base">
        <a:spcBef>
          <a:spcPct val="0"/>
        </a:spcBef>
        <a:spcAft>
          <a:spcPct val="0"/>
        </a:spcAft>
        <a:defRPr sz="4400">
          <a:solidFill>
            <a:schemeClr val="bg1"/>
          </a:solidFill>
          <a:latin typeface="TradeGothicBoldOblique" pitchFamily="2" charset="0"/>
        </a:defRPr>
      </a:lvl8pPr>
      <a:lvl9pPr marL="1828800" algn="l" rtl="0" fontAlgn="base">
        <a:spcBef>
          <a:spcPct val="0"/>
        </a:spcBef>
        <a:spcAft>
          <a:spcPct val="0"/>
        </a:spcAft>
        <a:defRPr sz="4400">
          <a:solidFill>
            <a:schemeClr val="bg1"/>
          </a:solidFill>
          <a:latin typeface="TradeGothicBoldOblique" pitchFamily="2" charset="0"/>
        </a:defRPr>
      </a:lvl9pPr>
    </p:titleStyle>
    <p:bodyStyle>
      <a:lvl1pPr algn="l" rtl="0" fontAlgn="base">
        <a:spcBef>
          <a:spcPct val="50000"/>
        </a:spcBef>
        <a:spcAft>
          <a:spcPct val="0"/>
        </a:spcAft>
        <a:defRPr sz="2400">
          <a:solidFill>
            <a:schemeClr val="tx1"/>
          </a:solidFill>
          <a:latin typeface="+mn-lt"/>
          <a:ea typeface="+mn-ea"/>
          <a:cs typeface="+mn-cs"/>
        </a:defRPr>
      </a:lvl1pPr>
      <a:lvl2pPr marL="800100" indent="-342900" algn="l" rtl="0" fontAlgn="base">
        <a:spcBef>
          <a:spcPct val="5000"/>
        </a:spcBef>
        <a:spcAft>
          <a:spcPct val="0"/>
        </a:spcAft>
        <a:buClr>
          <a:srgbClr val="003366"/>
        </a:buClr>
        <a:buFont typeface="Webdings" pitchFamily="18" charset="2"/>
        <a:buChar char="ñ"/>
        <a:defRPr sz="2000">
          <a:solidFill>
            <a:schemeClr val="tx1"/>
          </a:solidFill>
          <a:latin typeface="TradeGothicCondEighteen" pitchFamily="2" charset="0"/>
        </a:defRPr>
      </a:lvl2pPr>
      <a:lvl3pPr marL="1257300" indent="-228600" algn="l" rtl="0" fontAlgn="base">
        <a:spcBef>
          <a:spcPct val="20000"/>
        </a:spcBef>
        <a:spcAft>
          <a:spcPct val="0"/>
        </a:spcAft>
        <a:buChar char="•"/>
        <a:defRPr sz="2000">
          <a:solidFill>
            <a:schemeClr val="tx1"/>
          </a:solidFill>
          <a:latin typeface="TradeGothicCondEighteen" pitchFamily="2" charset="0"/>
        </a:defRPr>
      </a:lvl3pPr>
      <a:lvl4pPr marL="1714500" indent="-228600" algn="l" rtl="0" fontAlgn="base">
        <a:spcBef>
          <a:spcPct val="20000"/>
        </a:spcBef>
        <a:spcAft>
          <a:spcPct val="0"/>
        </a:spcAft>
        <a:buChar char="–"/>
        <a:defRPr>
          <a:solidFill>
            <a:schemeClr val="tx1"/>
          </a:solidFill>
          <a:latin typeface="TradeGothicCondEighteen" pitchFamily="2" charset="0"/>
        </a:defRPr>
      </a:lvl4pPr>
      <a:lvl5pPr marL="2057400" indent="-228600" algn="l" rtl="0" fontAlgn="base">
        <a:spcBef>
          <a:spcPct val="20000"/>
        </a:spcBef>
        <a:spcAft>
          <a:spcPct val="0"/>
        </a:spcAft>
        <a:buChar char="»"/>
        <a:defRPr>
          <a:solidFill>
            <a:schemeClr val="tx1"/>
          </a:solidFill>
          <a:latin typeface="TradeGothicCondEighteen" pitchFamily="2" charset="0"/>
        </a:defRPr>
      </a:lvl5pPr>
      <a:lvl6pPr marL="2514600" indent="-228600" algn="l" rtl="0" fontAlgn="base">
        <a:spcBef>
          <a:spcPct val="20000"/>
        </a:spcBef>
        <a:spcAft>
          <a:spcPct val="0"/>
        </a:spcAft>
        <a:buChar char="»"/>
        <a:defRPr>
          <a:solidFill>
            <a:schemeClr val="tx1"/>
          </a:solidFill>
          <a:latin typeface="TradeGothicCondEighteen" pitchFamily="2" charset="0"/>
        </a:defRPr>
      </a:lvl6pPr>
      <a:lvl7pPr marL="2971800" indent="-228600" algn="l" rtl="0" fontAlgn="base">
        <a:spcBef>
          <a:spcPct val="20000"/>
        </a:spcBef>
        <a:spcAft>
          <a:spcPct val="0"/>
        </a:spcAft>
        <a:buChar char="»"/>
        <a:defRPr>
          <a:solidFill>
            <a:schemeClr val="tx1"/>
          </a:solidFill>
          <a:latin typeface="TradeGothicCondEighteen" pitchFamily="2" charset="0"/>
        </a:defRPr>
      </a:lvl7pPr>
      <a:lvl8pPr marL="3429000" indent="-228600" algn="l" rtl="0" fontAlgn="base">
        <a:spcBef>
          <a:spcPct val="20000"/>
        </a:spcBef>
        <a:spcAft>
          <a:spcPct val="0"/>
        </a:spcAft>
        <a:buChar char="»"/>
        <a:defRPr>
          <a:solidFill>
            <a:schemeClr val="tx1"/>
          </a:solidFill>
          <a:latin typeface="TradeGothicCondEighteen" pitchFamily="2" charset="0"/>
        </a:defRPr>
      </a:lvl8pPr>
      <a:lvl9pPr marL="3886200" indent="-228600" algn="l" rtl="0" fontAlgn="base">
        <a:spcBef>
          <a:spcPct val="20000"/>
        </a:spcBef>
        <a:spcAft>
          <a:spcPct val="0"/>
        </a:spcAft>
        <a:buChar char="»"/>
        <a:defRPr>
          <a:solidFill>
            <a:schemeClr val="tx1"/>
          </a:solidFill>
          <a:latin typeface="TradeGothicCondEighteen" pitchFamily="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95.gif"/><Relationship Id="rId2" Type="http://schemas.openxmlformats.org/officeDocument/2006/relationships/notesSlide" Target="../notesSlides/notesSlide123.xml"/><Relationship Id="rId1" Type="http://schemas.openxmlformats.org/officeDocument/2006/relationships/slideLayout" Target="../slideLayouts/slideLayout4.xml"/><Relationship Id="rId4" Type="http://schemas.openxmlformats.org/officeDocument/2006/relationships/image" Target="../media/image96.gif"/></Relationships>
</file>

<file path=ppt/slides/_rels/slide125.xml.rels><?xml version="1.0" encoding="UTF-8" standalone="yes"?>
<Relationships xmlns="http://schemas.openxmlformats.org/package/2006/relationships"><Relationship Id="rId3" Type="http://schemas.openxmlformats.org/officeDocument/2006/relationships/image" Target="../media/image97.gif"/><Relationship Id="rId2" Type="http://schemas.openxmlformats.org/officeDocument/2006/relationships/notesSlide" Target="../notesSlides/notesSlide124.xml"/><Relationship Id="rId1" Type="http://schemas.openxmlformats.org/officeDocument/2006/relationships/slideLayout" Target="../slideLayouts/slideLayout4.xml"/><Relationship Id="rId4" Type="http://schemas.openxmlformats.org/officeDocument/2006/relationships/image" Target="../media/image98.gif"/></Relationships>
</file>

<file path=ppt/slides/_rels/slide12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3.gif"/><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105.gif"/><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06.gif"/><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08.gif"/><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109.gif"/><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10.gif"/><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37.xml"/><Relationship Id="rId1" Type="http://schemas.openxmlformats.org/officeDocument/2006/relationships/slideLayout" Target="../slideLayouts/slideLayout4.xml"/><Relationship Id="rId5" Type="http://schemas.openxmlformats.org/officeDocument/2006/relationships/image" Target="../media/image113.jpeg"/><Relationship Id="rId4" Type="http://schemas.openxmlformats.org/officeDocument/2006/relationships/image" Target="../media/image1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hyperlink" Target="mailto:jeffrey.osiensky@noaa.gov" TargetMode="External"/><Relationship Id="rId2" Type="http://schemas.openxmlformats.org/officeDocument/2006/relationships/hyperlink" Target="mailto:Braun@cira.colostate.edu" TargetMode="External"/><Relationship Id="rId1" Type="http://schemas.openxmlformats.org/officeDocument/2006/relationships/slideLayout" Target="../slideLayouts/slideLayout2.xml"/><Relationship Id="rId4" Type="http://schemas.openxmlformats.org/officeDocument/2006/relationships/hyperlink" Target="mailto:kristine.a.nelson@noaa.gov" TargetMode="External"/></Relationships>
</file>

<file path=ppt/slides/_rels/slide14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35.jpeg"/><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2.xml"/><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5.xml"/><Relationship Id="rId1" Type="http://schemas.openxmlformats.org/officeDocument/2006/relationships/slideLayout" Target="../slideLayouts/slideLayout19.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8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0"/>
            <a:ext cx="7848600" cy="2362200"/>
          </a:xfrm>
        </p:spPr>
        <p:txBody>
          <a:bodyPr>
            <a:normAutofit fontScale="90000"/>
          </a:bodyPr>
          <a:lstStyle/>
          <a:p>
            <a:pPr eaLnBrk="1" fontAlgn="auto" hangingPunct="1">
              <a:spcAft>
                <a:spcPts val="0"/>
              </a:spcAft>
              <a:defRPr/>
            </a:pPr>
            <a:r>
              <a:rPr lang="en-US" sz="6000" dirty="0" smtClean="0">
                <a:solidFill>
                  <a:srgbClr val="C00000"/>
                </a:solidFill>
              </a:rPr>
              <a:t>Volcanoes and volcanic ash</a:t>
            </a:r>
            <a:r>
              <a:rPr lang="en-US" dirty="0" smtClean="0">
                <a:solidFill>
                  <a:srgbClr val="C00000"/>
                </a:solidFill>
              </a:rPr>
              <a:t/>
            </a:r>
            <a:br>
              <a:rPr lang="en-US" dirty="0" smtClean="0">
                <a:solidFill>
                  <a:srgbClr val="C00000"/>
                </a:solidFill>
              </a:rPr>
            </a:br>
            <a:r>
              <a:rPr lang="en-US" sz="3600" dirty="0" smtClean="0">
                <a:solidFill>
                  <a:srgbClr val="C00000"/>
                </a:solidFill>
              </a:rPr>
              <a:t>Part 1</a:t>
            </a:r>
          </a:p>
        </p:txBody>
      </p:sp>
      <p:sp>
        <p:nvSpPr>
          <p:cNvPr id="3075" name="Rectangle 3"/>
          <p:cNvSpPr>
            <a:spLocks noGrp="1" noChangeArrowheads="1"/>
          </p:cNvSpPr>
          <p:nvPr>
            <p:ph type="subTitle" idx="1"/>
          </p:nvPr>
        </p:nvSpPr>
        <p:spPr>
          <a:xfrm>
            <a:off x="533400" y="2438400"/>
            <a:ext cx="8077200" cy="3962400"/>
          </a:xfrm>
        </p:spPr>
        <p:txBody>
          <a:bodyPr/>
          <a:lstStyle/>
          <a:p>
            <a:pPr eaLnBrk="1" hangingPunct="1"/>
            <a:r>
              <a:rPr lang="en-US" dirty="0" smtClean="0"/>
              <a:t>By</a:t>
            </a:r>
          </a:p>
          <a:p>
            <a:pPr eaLnBrk="1" hangingPunct="1"/>
            <a:r>
              <a:rPr lang="en-US" dirty="0" smtClean="0"/>
              <a:t>Jeff Braun (CIRA/</a:t>
            </a:r>
            <a:r>
              <a:rPr lang="en-US" dirty="0" err="1" smtClean="0"/>
              <a:t>SHyMet</a:t>
            </a:r>
            <a:r>
              <a:rPr lang="en-US" dirty="0" smtClean="0"/>
              <a:t>/VISIT) and </a:t>
            </a:r>
          </a:p>
          <a:p>
            <a:pPr eaLnBrk="1" hangingPunct="1"/>
            <a:r>
              <a:rPr lang="en-US" dirty="0" smtClean="0"/>
              <a:t>Jeff Osiensky (ESSD/NWS Alaska Region)</a:t>
            </a:r>
          </a:p>
          <a:p>
            <a:pPr eaLnBrk="1" hangingPunct="1"/>
            <a:r>
              <a:rPr lang="en-US" sz="2000" dirty="0" smtClean="0"/>
              <a:t>Also Contributing:</a:t>
            </a:r>
          </a:p>
          <a:p>
            <a:pPr eaLnBrk="1" hangingPunct="1"/>
            <a:r>
              <a:rPr lang="en-US" sz="2400" dirty="0" smtClean="0"/>
              <a:t>Bernie Connell </a:t>
            </a:r>
            <a:r>
              <a:rPr lang="en-US" sz="1800" dirty="0" smtClean="0"/>
              <a:t>(CIRA/</a:t>
            </a:r>
            <a:r>
              <a:rPr lang="en-US" sz="1800" dirty="0" err="1" smtClean="0"/>
              <a:t>SHyMet</a:t>
            </a:r>
            <a:r>
              <a:rPr lang="en-US" sz="1800" dirty="0" smtClean="0"/>
              <a:t>)</a:t>
            </a:r>
            <a:r>
              <a:rPr lang="en-US" sz="2400" dirty="0" smtClean="0"/>
              <a:t>, Kristine Nelson </a:t>
            </a:r>
            <a:r>
              <a:rPr lang="en-US" sz="1800" dirty="0" smtClean="0"/>
              <a:t>(NWS AR) </a:t>
            </a:r>
            <a:r>
              <a:rPr lang="en-US" sz="2400" dirty="0" smtClean="0"/>
              <a:t>, and Tony Hall </a:t>
            </a:r>
            <a:r>
              <a:rPr lang="en-US" sz="1800" dirty="0" smtClean="0"/>
              <a:t>(NWS AR)</a:t>
            </a:r>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Photo Courtesy  of Chad Hults, AVO/USGS, August 13, 2008 - Okmok</a:t>
            </a:r>
          </a:p>
        </p:txBody>
      </p:sp>
      <p:sp>
        <p:nvSpPr>
          <p:cNvPr id="5" name="TextBox 4"/>
          <p:cNvSpPr txBox="1"/>
          <p:nvPr/>
        </p:nvSpPr>
        <p:spPr>
          <a:xfrm>
            <a:off x="533400" y="5257800"/>
            <a:ext cx="8077200" cy="1077218"/>
          </a:xfrm>
          <a:prstGeom prst="rect">
            <a:avLst/>
          </a:prstGeom>
          <a:noFill/>
        </p:spPr>
        <p:txBody>
          <a:bodyPr wrap="square" rtlCol="0">
            <a:spAutoFit/>
          </a:bodyPr>
          <a:lstStyle/>
          <a:p>
            <a:pPr algn="ctr"/>
            <a:r>
              <a:rPr lang="en-US" sz="1600" dirty="0" smtClean="0"/>
              <a:t>With Additional Information from:  </a:t>
            </a:r>
          </a:p>
          <a:p>
            <a:pPr algn="ctr"/>
            <a:r>
              <a:rPr lang="en-US" sz="1600" dirty="0" smtClean="0"/>
              <a:t>Scott Bachmeier (CIMSS), Ken Pryor, Don Hillger </a:t>
            </a:r>
            <a:r>
              <a:rPr lang="en-US" sz="1600" dirty="0" smtClean="0"/>
              <a:t>(and </a:t>
            </a:r>
            <a:r>
              <a:rPr lang="en-US" sz="1600" dirty="0" smtClean="0"/>
              <a:t>others at NOAA/NESDIS </a:t>
            </a:r>
            <a:r>
              <a:rPr lang="en-US" sz="1600" dirty="0" smtClean="0"/>
              <a:t>)</a:t>
            </a:r>
            <a:endParaRPr lang="en-US" sz="1600" dirty="0" smtClean="0"/>
          </a:p>
          <a:p>
            <a:pPr algn="ctr"/>
            <a:r>
              <a:rPr lang="en-US" sz="1600" dirty="0" smtClean="0"/>
              <a:t>and </a:t>
            </a:r>
          </a:p>
          <a:p>
            <a:pPr algn="ctr"/>
            <a:r>
              <a:rPr lang="en-US" sz="1600" dirty="0" smtClean="0"/>
              <a:t>Christina Neal </a:t>
            </a:r>
            <a:r>
              <a:rPr lang="en-US" sz="1600" dirty="0" smtClean="0"/>
              <a:t>(and </a:t>
            </a:r>
            <a:r>
              <a:rPr lang="en-US" sz="1600" dirty="0" smtClean="0"/>
              <a:t>others at </a:t>
            </a:r>
            <a:r>
              <a:rPr lang="en-US" sz="1600" dirty="0" smtClean="0"/>
              <a:t>USGS/AVO)</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4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4191000" cy="1143000"/>
          </a:xfrm>
        </p:spPr>
        <p:txBody>
          <a:bodyPr>
            <a:normAutofit fontScale="90000"/>
          </a:bodyPr>
          <a:lstStyle/>
          <a:p>
            <a:r>
              <a:rPr lang="en-US" dirty="0" smtClean="0">
                <a:solidFill>
                  <a:srgbClr val="FF0000"/>
                </a:solidFill>
              </a:rPr>
              <a:t>Mount St Helens</a:t>
            </a:r>
            <a:endParaRPr lang="en-US" dirty="0">
              <a:solidFill>
                <a:srgbClr val="FF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a:t>
            </a:fld>
            <a:endParaRPr lang="en-US">
              <a:solidFill>
                <a:prstClr val="white">
                  <a:shade val="50000"/>
                </a:prstClr>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GOES-R Volcanic Ash and SO2 Detection products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05000"/>
            <a:ext cx="8229600" cy="4114800"/>
          </a:xfrm>
        </p:spPr>
        <p:txBody>
          <a:bodyPr/>
          <a:lstStyle/>
          <a:p>
            <a:r>
              <a:rPr lang="en-US" dirty="0" smtClean="0">
                <a:solidFill>
                  <a:schemeClr val="bg1"/>
                </a:solidFill>
              </a:rPr>
              <a:t>These products will be generated from infrared radiances, which are day/night independent.</a:t>
            </a:r>
          </a:p>
          <a:p>
            <a:r>
              <a:rPr lang="en-US" dirty="0" smtClean="0">
                <a:solidFill>
                  <a:schemeClr val="bg1"/>
                </a:solidFill>
              </a:rPr>
              <a:t>ABI channels centered at 7.3, 8.5, 11, 12, and 13.3 </a:t>
            </a:r>
            <a:r>
              <a:rPr lang="en-US" dirty="0" err="1" smtClean="0">
                <a:solidFill>
                  <a:schemeClr val="bg1"/>
                </a:solidFill>
              </a:rPr>
              <a:t>μm</a:t>
            </a:r>
            <a:r>
              <a:rPr lang="en-US" dirty="0" smtClean="0">
                <a:solidFill>
                  <a:schemeClr val="bg1"/>
                </a:solidFill>
              </a:rPr>
              <a:t> are used in the algorithms. The 8.5, 11, and 12 </a:t>
            </a:r>
            <a:r>
              <a:rPr lang="en-US" dirty="0" err="1" smtClean="0">
                <a:solidFill>
                  <a:schemeClr val="bg1"/>
                </a:solidFill>
              </a:rPr>
              <a:t>μm</a:t>
            </a:r>
            <a:r>
              <a:rPr lang="en-US" dirty="0" smtClean="0">
                <a:solidFill>
                  <a:schemeClr val="bg1"/>
                </a:solidFill>
              </a:rPr>
              <a:t> channels provide information on cloud particle size and composition, the 13.3 </a:t>
            </a:r>
            <a:r>
              <a:rPr lang="en-US" dirty="0" err="1" smtClean="0">
                <a:solidFill>
                  <a:schemeClr val="bg1"/>
                </a:solidFill>
              </a:rPr>
              <a:t>μm</a:t>
            </a:r>
            <a:r>
              <a:rPr lang="en-US" dirty="0" smtClean="0">
                <a:solidFill>
                  <a:schemeClr val="bg1"/>
                </a:solidFill>
              </a:rPr>
              <a:t> channel detects ash cloud height, and the 7.3 </a:t>
            </a:r>
            <a:r>
              <a:rPr lang="en-US" dirty="0" err="1" smtClean="0">
                <a:solidFill>
                  <a:schemeClr val="bg1"/>
                </a:solidFill>
              </a:rPr>
              <a:t>μm</a:t>
            </a:r>
            <a:r>
              <a:rPr lang="en-US" dirty="0" smtClean="0">
                <a:solidFill>
                  <a:schemeClr val="bg1"/>
                </a:solidFill>
              </a:rPr>
              <a:t> channel detects SO2 clouds.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100</a:t>
            </a:fld>
            <a:endParaRPr lang="en-US">
              <a:solidFill>
                <a:prstClr val="white">
                  <a:shade val="50000"/>
                </a:prstClr>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76400"/>
          </a:xfrm>
        </p:spPr>
        <p:txBody>
          <a:bodyPr>
            <a:normAutofit/>
          </a:bodyPr>
          <a:lstStyle/>
          <a:p>
            <a:r>
              <a:rPr lang="en-US" sz="4400" dirty="0" smtClean="0">
                <a:solidFill>
                  <a:srgbClr val="C00000"/>
                </a:solidFill>
                <a:effectLst>
                  <a:outerShdw blurRad="38100" dist="38100" dir="2700000" algn="tl">
                    <a:srgbClr val="000000">
                      <a:alpha val="43137"/>
                    </a:srgbClr>
                  </a:outerShdw>
                </a:effectLst>
              </a:rPr>
              <a:t>GOES-R Volcanic Product Benefits</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828801"/>
            <a:ext cx="8229600" cy="4495800"/>
          </a:xfrm>
        </p:spPr>
        <p:txBody>
          <a:bodyPr/>
          <a:lstStyle/>
          <a:p>
            <a:r>
              <a:rPr lang="en-US" dirty="0" smtClean="0">
                <a:solidFill>
                  <a:schemeClr val="bg1"/>
                </a:solidFill>
              </a:rPr>
              <a:t>The advanced spectral, spatial, and temporal resolution of the GOES-R ABI will be utilized to generate a complete set of volcanic cloud detection and monitoring products, resulting in improved air and ground safety as well as economic savings. </a:t>
            </a:r>
          </a:p>
          <a:p>
            <a:r>
              <a:rPr lang="en-US" dirty="0" smtClean="0">
                <a:solidFill>
                  <a:schemeClr val="bg1"/>
                </a:solidFill>
              </a:rPr>
              <a:t>The GOES-R products will also be used to improve the modeling of volcanic ash clouds, which will allow for more accurate ash cloud dispersion and ash fall forecasts.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101</a:t>
            </a:fld>
            <a:endParaRPr lang="en-US">
              <a:solidFill>
                <a:prstClr val="white">
                  <a:shade val="50000"/>
                </a:prstClr>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GOES-R (Ash) Product Examples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GOES R Products.jpg"/>
          <p:cNvPicPr>
            <a:picLocks noGrp="1" noChangeAspect="1"/>
          </p:cNvPicPr>
          <p:nvPr>
            <p:ph idx="1"/>
          </p:nvPr>
        </p:nvPicPr>
        <p:blipFill>
          <a:blip r:embed="rId3" cstate="print"/>
          <a:stretch>
            <a:fillRect/>
          </a:stretch>
        </p:blipFill>
        <p:spPr>
          <a:xfrm>
            <a:off x="228600" y="1219200"/>
            <a:ext cx="8686800" cy="5105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102</a:t>
            </a:fld>
            <a:endParaRPr lang="en-US">
              <a:solidFill>
                <a:prstClr val="white">
                  <a:shade val="50000"/>
                </a:prstClr>
              </a:solidFill>
            </a:endParaRPr>
          </a:p>
        </p:txBody>
      </p:sp>
      <p:sp>
        <p:nvSpPr>
          <p:cNvPr id="7" name="TextBox 6"/>
          <p:cNvSpPr txBox="1"/>
          <p:nvPr/>
        </p:nvSpPr>
        <p:spPr>
          <a:xfrm>
            <a:off x="2362200" y="6477000"/>
            <a:ext cx="6172200" cy="430887"/>
          </a:xfrm>
          <a:prstGeom prst="rect">
            <a:avLst/>
          </a:prstGeom>
          <a:noFill/>
        </p:spPr>
        <p:txBody>
          <a:bodyPr wrap="square" rtlCol="0">
            <a:spAutoFit/>
          </a:bodyPr>
          <a:lstStyle/>
          <a:p>
            <a:r>
              <a:rPr lang="en-US" sz="1100" dirty="0" smtClean="0">
                <a:solidFill>
                  <a:schemeClr val="bg1"/>
                </a:solidFill>
              </a:rPr>
              <a:t>(NASA/NOAA “</a:t>
            </a:r>
            <a:r>
              <a:rPr lang="en-US" sz="1100" b="1" dirty="0" smtClean="0">
                <a:solidFill>
                  <a:schemeClr val="bg1"/>
                </a:solidFill>
              </a:rPr>
              <a:t>GOES-R Aviation Products Volcanic Ash and SO2 Detection” – October 2009)</a:t>
            </a:r>
            <a:endParaRPr lang="en-US" sz="1100" dirty="0">
              <a:solidFill>
                <a:schemeClr val="bg1"/>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Aircraft Observations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solidFill>
                  <a:prstClr val="white">
                    <a:shade val="50000"/>
                  </a:prstClr>
                </a:solidFill>
              </a:rPr>
              <a:pPr>
                <a:defRPr/>
              </a:pPr>
              <a:t>103</a:t>
            </a:fld>
            <a:endParaRPr lang="en-US">
              <a:solidFill>
                <a:prstClr val="white">
                  <a:shade val="50000"/>
                </a:prstClr>
              </a:solidFill>
            </a:endParaRPr>
          </a:p>
        </p:txBody>
      </p:sp>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Burke Mees and Alaska Airlines</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Aircraft Observation </a:t>
            </a:r>
            <a:br>
              <a:rPr lang="en-US" dirty="0" smtClean="0">
                <a:solidFill>
                  <a:srgbClr val="C00000"/>
                </a:solidFill>
              </a:rPr>
            </a:br>
            <a:r>
              <a:rPr lang="en-US" dirty="0" smtClean="0">
                <a:solidFill>
                  <a:srgbClr val="C00000"/>
                </a:solidFill>
              </a:rPr>
              <a:t>Mount St Helens</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104</a:t>
            </a:fld>
            <a:endParaRPr lang="en-US">
              <a:solidFill>
                <a:prstClr val="white">
                  <a:shade val="50000"/>
                </a:prstClr>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solidFill>
                  <a:prstClr val="white">
                    <a:shade val="50000"/>
                  </a:prstClr>
                </a:solidFill>
              </a:rPr>
              <a:pPr>
                <a:defRPr/>
              </a:pPr>
              <a:t>105</a:t>
            </a:fld>
            <a:endParaRPr lang="en-US">
              <a:solidFill>
                <a:prstClr val="white">
                  <a:shade val="50000"/>
                </a:prstClr>
              </a:solidFill>
            </a:endParaRPr>
          </a:p>
        </p:txBody>
      </p:sp>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of Jessica Larsen, AVO/UAF-GI</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6000" r="-16000"/>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106</a:t>
            </a:fld>
            <a:endParaRPr lang="en-US">
              <a:solidFill>
                <a:prstClr val="white">
                  <a:shade val="50000"/>
                </a:prstClr>
              </a:solidFill>
            </a:endParaRPr>
          </a:p>
        </p:txBody>
      </p:sp>
      <p:sp>
        <p:nvSpPr>
          <p:cNvPr id="5" name="TextBox 4"/>
          <p:cNvSpPr txBox="1"/>
          <p:nvPr/>
        </p:nvSpPr>
        <p:spPr>
          <a:xfrm>
            <a:off x="6934200" y="6477000"/>
            <a:ext cx="1295400" cy="215444"/>
          </a:xfrm>
          <a:prstGeom prst="rect">
            <a:avLst/>
          </a:prstGeom>
          <a:noFill/>
        </p:spPr>
        <p:txBody>
          <a:bodyPr wrap="square" rtlCol="0">
            <a:spAutoFit/>
          </a:bodyPr>
          <a:lstStyle/>
          <a:p>
            <a:r>
              <a:rPr lang="en-US" sz="800" dirty="0" smtClean="0"/>
              <a:t>Photo:  Mike Cash</a:t>
            </a:r>
            <a:endParaRPr lang="en-US" sz="800"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107</a:t>
            </a:fld>
            <a:endParaRPr lang="en-US">
              <a:solidFill>
                <a:prstClr val="white">
                  <a:shade val="50000"/>
                </a:prstClr>
              </a:solidFill>
            </a:endParaRPr>
          </a:p>
        </p:txBody>
      </p:sp>
      <p:sp>
        <p:nvSpPr>
          <p:cNvPr id="5" name="TextBox 4"/>
          <p:cNvSpPr txBox="1"/>
          <p:nvPr/>
        </p:nvSpPr>
        <p:spPr>
          <a:xfrm>
            <a:off x="7010400" y="6629400"/>
            <a:ext cx="1371600" cy="228600"/>
          </a:xfrm>
          <a:prstGeom prst="rect">
            <a:avLst/>
          </a:prstGeom>
          <a:noFill/>
        </p:spPr>
        <p:txBody>
          <a:bodyPr wrap="square" rtlCol="0">
            <a:spAutoFit/>
          </a:bodyPr>
          <a:lstStyle/>
          <a:p>
            <a:r>
              <a:rPr lang="en-US" sz="900" dirty="0" smtClean="0"/>
              <a:t>Photo: courtesy:  AP</a:t>
            </a:r>
            <a:endParaRPr lang="en-US" sz="900"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1066800"/>
          </a:xfrm>
        </p:spPr>
        <p:txBody>
          <a:bodyPr>
            <a:normAutofit/>
          </a:bodyPr>
          <a:lstStyle/>
          <a:p>
            <a:pPr eaLnBrk="1" hangingPunct="1">
              <a:defRPr/>
            </a:pPr>
            <a:r>
              <a:rPr lang="en-US" sz="4800" dirty="0" smtClean="0">
                <a:solidFill>
                  <a:srgbClr val="C00000"/>
                </a:solidFill>
              </a:rPr>
              <a:t>Radar Observations</a:t>
            </a:r>
            <a:endParaRPr lang="en-US" sz="4800" dirty="0">
              <a:solidFill>
                <a:srgbClr val="C00000"/>
              </a:solidFill>
            </a:endParaRPr>
          </a:p>
        </p:txBody>
      </p:sp>
      <p:pic>
        <p:nvPicPr>
          <p:cNvPr id="43011" name="Picture 3"/>
          <p:cNvPicPr>
            <a:picLocks noGrp="1" noChangeAspect="1" noChangeArrowheads="1"/>
          </p:cNvPicPr>
          <p:nvPr>
            <p:ph idx="1"/>
          </p:nvPr>
        </p:nvPicPr>
        <p:blipFill>
          <a:blip r:embed="rId3" cstate="print"/>
          <a:srcRect/>
          <a:stretch>
            <a:fillRect/>
          </a:stretch>
        </p:blipFill>
        <p:spPr>
          <a:xfrm>
            <a:off x="914400" y="1295400"/>
            <a:ext cx="7315200" cy="51816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solidFill>
                  <a:prstClr val="white">
                    <a:shade val="50000"/>
                  </a:prstClr>
                </a:solidFill>
              </a:rPr>
              <a:pPr>
                <a:defRPr/>
              </a:pPr>
              <a:t>108</a:t>
            </a:fld>
            <a:endParaRPr lang="en-US">
              <a:solidFill>
                <a:prstClr val="white">
                  <a:shade val="50000"/>
                </a:prstClr>
              </a:solidFill>
            </a:endParaRPr>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From </a:t>
            </a:r>
            <a:r>
              <a:rPr lang="en-US" sz="1000" i="1">
                <a:solidFill>
                  <a:prstClr val="white"/>
                </a:solidFill>
                <a:latin typeface="Times" pitchFamily="18" charset="0"/>
              </a:rPr>
              <a:t>WSR-88D OBSERVATIONS OF VOLCANIC ASH, </a:t>
            </a:r>
            <a:r>
              <a:rPr lang="en-US" sz="1000">
                <a:solidFill>
                  <a:prstClr val="white"/>
                </a:solidFill>
                <a:latin typeface="Times" pitchFamily="18" charset="0"/>
              </a:rPr>
              <a:t>Jefferson Wood,  Carven Scott , and David Schneider</a:t>
            </a:r>
          </a:p>
          <a:p>
            <a:pPr eaLnBrk="0" fontAlgn="base" hangingPunct="0">
              <a:spcBef>
                <a:spcPct val="0"/>
              </a:spcBef>
              <a:spcAft>
                <a:spcPct val="0"/>
              </a:spcAft>
            </a:pPr>
            <a:endParaRPr lang="en-US" sz="1000">
              <a:solidFill>
                <a:prstClr val="white"/>
              </a:solidFill>
              <a:latin typeface="Times"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C00000"/>
                </a:solidFill>
              </a:rPr>
              <a:t>Early Detection with RADAR</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109</a:t>
            </a:fld>
            <a:endParaRPr lang="en-US">
              <a:solidFill>
                <a:prstClr val="white">
                  <a:shade val="50000"/>
                </a:prst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lstStyle/>
          <a:p>
            <a:r>
              <a:rPr lang="en-US" dirty="0" smtClean="0"/>
              <a:t>Mauna Loa Hawaii</a:t>
            </a:r>
            <a:endParaRPr lang="en-US" dirty="0"/>
          </a:p>
        </p:txBody>
      </p:sp>
      <p:pic>
        <p:nvPicPr>
          <p:cNvPr id="7" name="Content Placeholder 6" descr="Mauna Loa.jpg"/>
          <p:cNvPicPr>
            <a:picLocks noGrp="1" noChangeAspect="1"/>
          </p:cNvPicPr>
          <p:nvPr>
            <p:ph idx="1"/>
          </p:nvPr>
        </p:nvPicPr>
        <p:blipFill>
          <a:blip r:embed="rId3" cstate="print"/>
          <a:stretch>
            <a:fillRect/>
          </a:stretch>
        </p:blipFill>
        <p:spPr>
          <a:xfrm>
            <a:off x="0" y="1447800"/>
            <a:ext cx="9144000" cy="48006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a:t>
            </a:fld>
            <a:endParaRPr lang="en-US">
              <a:solidFill>
                <a:prstClr val="white">
                  <a:shade val="50000"/>
                </a:prstClr>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110</a:t>
            </a:fld>
            <a:endParaRPr lang="en-US">
              <a:solidFill>
                <a:prstClr val="white">
                  <a:shade val="50000"/>
                </a:prstClr>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111</a:t>
            </a:fld>
            <a:endParaRPr lang="en-US">
              <a:solidFill>
                <a:prstClr val="white">
                  <a:shade val="50000"/>
                </a:prstClr>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effectLst>
                  <a:outerShdw blurRad="38100" dist="38100" dir="2700000" algn="tl">
                    <a:srgbClr val="000000">
                      <a:alpha val="43137"/>
                    </a:srgbClr>
                  </a:outerShdw>
                </a:effectLst>
              </a:rPr>
              <a:t>LiDAR</a:t>
            </a:r>
            <a:r>
              <a:rPr lang="en-US" dirty="0" smtClean="0">
                <a:solidFill>
                  <a:srgbClr val="C00000"/>
                </a:solidFill>
                <a:effectLst>
                  <a:outerShdw blurRad="38100" dist="38100" dir="2700000" algn="tl">
                    <a:srgbClr val="000000">
                      <a:alpha val="43137"/>
                    </a:srgbClr>
                  </a:outerShdw>
                </a:effectLst>
              </a:rPr>
              <a:t> and Volcanic Ash Detection</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532nm_BS.JPG"/>
          <p:cNvPicPr>
            <a:picLocks noGrp="1" noChangeAspect="1"/>
          </p:cNvPicPr>
          <p:nvPr>
            <p:ph idx="1"/>
          </p:nvPr>
        </p:nvPicPr>
        <p:blipFill>
          <a:blip r:embed="rId3" cstate="print"/>
          <a:stretch>
            <a:fillRect/>
          </a:stretch>
        </p:blipFill>
        <p:spPr>
          <a:xfrm>
            <a:off x="381000" y="1295400"/>
            <a:ext cx="83820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112</a:t>
            </a:fld>
            <a:endParaRPr lang="en-US">
              <a:solidFill>
                <a:prstClr val="white">
                  <a:shade val="50000"/>
                </a:prstClr>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err="1" smtClean="0">
                <a:solidFill>
                  <a:srgbClr val="C00000"/>
                </a:solidFill>
                <a:effectLst>
                  <a:outerShdw blurRad="38100" dist="38100" dir="2700000" algn="tl">
                    <a:srgbClr val="000000">
                      <a:alpha val="43137"/>
                    </a:srgbClr>
                  </a:outerShdw>
                </a:effectLst>
              </a:rPr>
              <a:t>LiDAR</a:t>
            </a:r>
            <a:r>
              <a:rPr lang="en-US" dirty="0" smtClean="0">
                <a:solidFill>
                  <a:srgbClr val="C00000"/>
                </a:solidFill>
                <a:effectLst>
                  <a:outerShdw blurRad="38100" dist="38100" dir="2700000" algn="tl">
                    <a:srgbClr val="000000">
                      <a:alpha val="43137"/>
                    </a:srgbClr>
                  </a:outerShdw>
                </a:effectLst>
              </a:rPr>
              <a:t> continued…</a:t>
            </a:r>
            <a:endParaRPr lang="en-US"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113</a:t>
            </a:fld>
            <a:endParaRPr lang="en-US">
              <a:solidFill>
                <a:prstClr val="white">
                  <a:shade val="50000"/>
                </a:prstClr>
              </a:solidFill>
            </a:endParaRPr>
          </a:p>
        </p:txBody>
      </p:sp>
      <p:pic>
        <p:nvPicPr>
          <p:cNvPr id="8" name="Content Placeholder 7" descr="1064nm_BS.JPG"/>
          <p:cNvPicPr>
            <a:picLocks noGrp="1" noChangeAspect="1"/>
          </p:cNvPicPr>
          <p:nvPr>
            <p:ph idx="1"/>
          </p:nvPr>
        </p:nvPicPr>
        <p:blipFill>
          <a:blip r:embed="rId3" cstate="print"/>
          <a:stretch>
            <a:fillRect/>
          </a:stretch>
        </p:blipFill>
        <p:spPr>
          <a:xfrm>
            <a:off x="381000" y="1143000"/>
            <a:ext cx="8382000" cy="5410200"/>
          </a:xfr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838200"/>
          <a:ext cx="8229600" cy="485203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 Good in “</a:t>
                      </a:r>
                      <a:r>
                        <a:rPr lang="en-US" sz="1800" dirty="0" err="1" smtClean="0"/>
                        <a:t>contrasty</a:t>
                      </a:r>
                      <a:r>
                        <a:rPr lang="en-US" sz="1800" dirty="0" smtClean="0"/>
                        <a:t>” situations.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(too diffuse or from some backgrounds).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can obscure volcanic cloud.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solidFill>
                  <a:prstClr val="white">
                    <a:shade val="50000"/>
                  </a:prstClr>
                </a:solidFill>
              </a:rPr>
              <a:pPr>
                <a:defRPr/>
              </a:pPr>
              <a:t>114</a:t>
            </a:fld>
            <a:endParaRPr lang="en-US">
              <a:solidFill>
                <a:prstClr val="white">
                  <a:shade val="50000"/>
                </a:prstClr>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solidFill>
                  <a:prstClr val="white">
                    <a:shade val="50000"/>
                  </a:prstClr>
                </a:solidFill>
              </a:rPr>
              <a:pPr>
                <a:defRPr/>
              </a:pPr>
              <a:t>115</a:t>
            </a:fld>
            <a:endParaRPr lang="en-US">
              <a:solidFill>
                <a:prstClr val="white">
                  <a:shade val="50000"/>
                </a:prstClr>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Autofit/>
          </a:bodyPr>
          <a:lstStyle/>
          <a:p>
            <a:pPr eaLnBrk="1" hangingPunct="1">
              <a:defRPr/>
            </a:pPr>
            <a:r>
              <a:rPr lang="en-US" sz="3200" dirty="0" smtClean="0">
                <a:solidFill>
                  <a:srgbClr val="C00000"/>
                </a:solidFill>
                <a:effectLst>
                  <a:outerShdw blurRad="38100" dist="38100" dir="2700000" algn="tl">
                    <a:srgbClr val="000000">
                      <a:alpha val="43137"/>
                    </a:srgbClr>
                  </a:outerShdw>
                </a:effectLst>
              </a:rPr>
              <a:t>Observational Strengths and Weaknesses</a:t>
            </a:r>
            <a:endParaRPr lang="en-US" sz="3200"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Observation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Some nighttime use is available.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a:t>
                      </a:r>
                      <a:r>
                        <a:rPr kumimoji="0" lang="en-US" sz="1800" kern="1200" baseline="0" dirty="0" err="1" smtClean="0">
                          <a:solidFill>
                            <a:schemeClr val="dk1"/>
                          </a:solidFill>
                          <a:latin typeface="+mn-lt"/>
                          <a:ea typeface="+mn-ea"/>
                          <a:cs typeface="+mn-cs"/>
                        </a:rPr>
                        <a:t>Lidar</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well.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solidFill>
                  <a:prstClr val="white">
                    <a:shade val="50000"/>
                  </a:prstClr>
                </a:solidFill>
              </a:rPr>
              <a:pPr>
                <a:defRPr/>
              </a:pPr>
              <a:t>116</a:t>
            </a:fld>
            <a:endParaRPr lang="en-US">
              <a:solidFill>
                <a:prstClr val="white">
                  <a:shade val="50000"/>
                </a:prstClr>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detection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for all detection methods: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Ambiguity  in atmospheric data due to the regional conditions of the Earth’s surface below</a:t>
            </a:r>
          </a:p>
          <a:p>
            <a:pPr lvl="1" eaLnBrk="1" hangingPunct="1"/>
            <a:r>
              <a:rPr lang="en-US" sz="2800" dirty="0" smtClean="0">
                <a:solidFill>
                  <a:schemeClr val="bg1"/>
                </a:solidFill>
              </a:rPr>
              <a:t>Low ash content plumes (or thin ash clouds)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solidFill>
                  <a:prstClr val="white">
                    <a:shade val="50000"/>
                  </a:prstClr>
                </a:solidFill>
              </a:rPr>
              <a:pPr>
                <a:defRPr/>
              </a:pPr>
              <a:t>117</a:t>
            </a:fld>
            <a:endParaRPr lang="en-US">
              <a:solidFill>
                <a:prstClr val="white">
                  <a:shade val="50000"/>
                </a:prstClr>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Autofit/>
          </a:bodyPr>
          <a:lstStyle/>
          <a:p>
            <a:r>
              <a:rPr lang="en-US" sz="3600" dirty="0" smtClean="0">
                <a:solidFill>
                  <a:srgbClr val="C00000"/>
                </a:solidFill>
                <a:effectLst>
                  <a:outerShdw blurRad="38100" dist="38100" dir="2700000" algn="tl">
                    <a:srgbClr val="000000">
                      <a:alpha val="43137"/>
                    </a:srgbClr>
                  </a:outerShdw>
                </a:effectLst>
              </a:rPr>
              <a:t>Modeling: </a:t>
            </a:r>
            <a:br>
              <a:rPr lang="en-US" sz="3600" dirty="0" smtClean="0">
                <a:solidFill>
                  <a:srgbClr val="C00000"/>
                </a:solidFill>
                <a:effectLst>
                  <a:outerShdw blurRad="38100" dist="38100" dir="2700000" algn="tl">
                    <a:srgbClr val="000000">
                      <a:alpha val="43137"/>
                    </a:srgbClr>
                  </a:outerShdw>
                </a:effectLst>
              </a:rPr>
            </a:br>
            <a:r>
              <a:rPr lang="en-US" sz="3600" dirty="0" smtClean="0">
                <a:solidFill>
                  <a:srgbClr val="C00000"/>
                </a:solidFill>
                <a:effectLst>
                  <a:outerShdw blurRad="38100" dist="38100" dir="2700000" algn="tl">
                    <a:srgbClr val="000000">
                      <a:alpha val="43137"/>
                    </a:srgbClr>
                  </a:outerShdw>
                </a:effectLst>
              </a:rPr>
              <a:t>Volcanic Ash/Gas Movement</a:t>
            </a:r>
            <a:endParaRPr lang="en-US" sz="3600" dirty="0"/>
          </a:p>
        </p:txBody>
      </p:sp>
      <p:pic>
        <p:nvPicPr>
          <p:cNvPr id="6" name="Content Placeholder 5" descr="201005050800_ash005.gif"/>
          <p:cNvPicPr>
            <a:picLocks noGrp="1" noChangeAspect="1"/>
          </p:cNvPicPr>
          <p:nvPr>
            <p:ph idx="1"/>
          </p:nvPr>
        </p:nvPicPr>
        <p:blipFill>
          <a:blip r:embed="rId3" cstate="print"/>
          <a:stretch>
            <a:fillRect/>
          </a:stretch>
        </p:blipFill>
        <p:spPr>
          <a:xfrm>
            <a:off x="457200" y="1295400"/>
            <a:ext cx="8153400" cy="5410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118</a:t>
            </a:fld>
            <a:endParaRPr lang="en-US">
              <a:solidFill>
                <a:prstClr val="white">
                  <a:shade val="50000"/>
                </a:prstClr>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dirty="0" smtClean="0">
                <a:solidFill>
                  <a:schemeClr val="bg1"/>
                </a:solidFill>
              </a:rPr>
              <a:t>There are two primary models used to forecast ash dispersion today:</a:t>
            </a:r>
          </a:p>
          <a:p>
            <a:pPr eaLnBrk="1" hangingPunct="1"/>
            <a:r>
              <a:rPr lang="en-US" sz="2400" dirty="0" smtClean="0">
                <a:solidFill>
                  <a:schemeClr val="bg1"/>
                </a:solidFill>
              </a:rPr>
              <a:t>1. </a:t>
            </a:r>
            <a:r>
              <a:rPr lang="en-US" sz="2400" b="1" dirty="0" smtClean="0">
                <a:solidFill>
                  <a:schemeClr val="bg1"/>
                </a:solidFill>
              </a:rPr>
              <a:t>The PUFF model:</a:t>
            </a:r>
            <a:r>
              <a:rPr lang="en-US" sz="2400" dirty="0" smtClean="0">
                <a:solidFill>
                  <a:schemeClr val="bg1"/>
                </a:solidFill>
              </a:rPr>
              <a:t>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dirty="0" smtClean="0">
                <a:solidFill>
                  <a:schemeClr val="bg1"/>
                </a:solidFill>
              </a:rPr>
              <a:t>2. </a:t>
            </a:r>
            <a:r>
              <a:rPr lang="en-US" sz="2400" b="1" dirty="0" smtClean="0">
                <a:solidFill>
                  <a:schemeClr val="bg1"/>
                </a:solidFill>
              </a:rPr>
              <a:t>HYSPLIT:</a:t>
            </a:r>
            <a:r>
              <a:rPr lang="en-US" sz="2400" dirty="0" smtClean="0">
                <a:solidFill>
                  <a:schemeClr val="bg1"/>
                </a:solidFill>
              </a:rPr>
              <a:t>  A hybrid particle dispersion model, the result of a joint effort between NOAA and Australia's Bureau of Meteorology, dating back to around 1980.   The current version is in its 4</a:t>
            </a:r>
            <a:r>
              <a:rPr lang="en-US" sz="2400" baseline="30000" dirty="0" smtClean="0">
                <a:solidFill>
                  <a:schemeClr val="bg1"/>
                </a:solidFill>
              </a:rPr>
              <a:t>th</a:t>
            </a:r>
            <a:r>
              <a:rPr lang="en-US" sz="2400" dirty="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solidFill>
                  <a:prstClr val="white">
                    <a:shade val="50000"/>
                  </a:prstClr>
                </a:solidFill>
              </a:rPr>
              <a:pPr>
                <a:defRPr/>
              </a:pPr>
              <a:t>119</a:t>
            </a:fld>
            <a:endParaRPr lang="en-US">
              <a:solidFill>
                <a:prstClr val="white">
                  <a:shade val="50000"/>
                </a:prst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990000"/>
                </a:solidFill>
                <a:effectLst>
                  <a:outerShdw blurRad="38100" dist="38100" dir="2700000" algn="tl">
                    <a:srgbClr val="000000">
                      <a:alpha val="43137"/>
                    </a:srgbClr>
                  </a:outerShdw>
                </a:effectLst>
              </a:rPr>
              <a:t>Volcanic Eruptions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410199"/>
          </a:xfrm>
        </p:spPr>
        <p:txBody>
          <a:bodyPr/>
          <a:lstStyle/>
          <a:p>
            <a:pPr>
              <a:buNone/>
            </a:pPr>
            <a:r>
              <a:rPr lang="en-US" dirty="0" smtClean="0">
                <a:solidFill>
                  <a:schemeClr val="bg1"/>
                </a:solidFill>
              </a:rPr>
              <a:t>The Two Broad Categories:</a:t>
            </a:r>
          </a:p>
          <a:p>
            <a:r>
              <a:rPr lang="en-US" dirty="0" smtClean="0">
                <a:solidFill>
                  <a:schemeClr val="bg1"/>
                </a:solidFill>
              </a:rPr>
              <a:t>Effusive eruptions</a:t>
            </a:r>
          </a:p>
          <a:p>
            <a:pPr lvl="1"/>
            <a:r>
              <a:rPr lang="en-US" dirty="0" smtClean="0">
                <a:solidFill>
                  <a:schemeClr val="bg1"/>
                </a:solidFill>
              </a:rPr>
              <a:t>Dominated by </a:t>
            </a:r>
            <a:r>
              <a:rPr lang="en-US" u="sng" dirty="0" smtClean="0">
                <a:solidFill>
                  <a:schemeClr val="bg1"/>
                </a:solidFill>
              </a:rPr>
              <a:t>passive emission</a:t>
            </a:r>
            <a:r>
              <a:rPr lang="en-US" dirty="0" smtClean="0">
                <a:solidFill>
                  <a:schemeClr val="bg1"/>
                </a:solidFill>
              </a:rPr>
              <a:t> of lava. Mauna Loa and Kilauea Volcano in Hawaii are examples of this type of volcano – forming row of fountains and lava flows made of basalt magma. </a:t>
            </a:r>
          </a:p>
          <a:p>
            <a:r>
              <a:rPr lang="en-US" dirty="0" smtClean="0">
                <a:solidFill>
                  <a:schemeClr val="bg1"/>
                </a:solidFill>
              </a:rPr>
              <a:t>Explosive eruptions</a:t>
            </a:r>
          </a:p>
          <a:p>
            <a:pPr lvl="1"/>
            <a:r>
              <a:rPr lang="en-US" dirty="0" smtClean="0">
                <a:solidFill>
                  <a:schemeClr val="bg1"/>
                </a:solidFill>
              </a:rPr>
              <a:t>Dominated by the eruption of </a:t>
            </a:r>
            <a:r>
              <a:rPr lang="en-US" dirty="0" err="1" smtClean="0">
                <a:solidFill>
                  <a:schemeClr val="bg1"/>
                </a:solidFill>
              </a:rPr>
              <a:t>pyroclastic</a:t>
            </a:r>
            <a:r>
              <a:rPr lang="en-US" dirty="0" smtClean="0">
                <a:solidFill>
                  <a:schemeClr val="bg1"/>
                </a:solidFill>
              </a:rPr>
              <a:t> material that can eject large quantities of </a:t>
            </a:r>
            <a:r>
              <a:rPr lang="en-US" dirty="0" err="1" smtClean="0">
                <a:solidFill>
                  <a:schemeClr val="bg1"/>
                </a:solidFill>
              </a:rPr>
              <a:t>tephra</a:t>
            </a:r>
            <a:r>
              <a:rPr lang="en-US" dirty="0" smtClean="0">
                <a:solidFill>
                  <a:schemeClr val="bg1"/>
                </a:solidFill>
              </a:rPr>
              <a:t> into the atmosphere (some ash can be shot as high as the troposphere and lower stratosphere in large eruptions).  Mount St. Helens in Washington and </a:t>
            </a:r>
            <a:r>
              <a:rPr lang="en-US" dirty="0" err="1" smtClean="0">
                <a:solidFill>
                  <a:schemeClr val="bg1"/>
                </a:solidFill>
              </a:rPr>
              <a:t>Okmok</a:t>
            </a:r>
            <a:r>
              <a:rPr lang="en-US" dirty="0" smtClean="0">
                <a:solidFill>
                  <a:schemeClr val="bg1"/>
                </a:solidFill>
              </a:rPr>
              <a:t> Volcano in Alaska are good examples. </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a:t>
            </a:fld>
            <a:endParaRPr lang="en-US">
              <a:solidFill>
                <a:prstClr val="white">
                  <a:shade val="50000"/>
                </a:prstClr>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a:xfrm>
            <a:off x="457200" y="0"/>
            <a:ext cx="8229600" cy="1143000"/>
          </a:xfrm>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a:xfrm>
            <a:off x="457200" y="1143000"/>
            <a:ext cx="8229600" cy="5165725"/>
          </a:xfrm>
        </p:spPr>
        <p:txBody>
          <a:bodyPr/>
          <a:lstStyle/>
          <a:p>
            <a:pPr eaLnBrk="1" hangingPunct="1"/>
            <a:r>
              <a:rPr lang="en-US" sz="2000" dirty="0" smtClean="0">
                <a:solidFill>
                  <a:schemeClr val="bg1"/>
                </a:solidFill>
              </a:rPr>
              <a:t>The PUFF model is a </a:t>
            </a:r>
            <a:r>
              <a:rPr lang="en-US" sz="2000" dirty="0" err="1" smtClean="0">
                <a:solidFill>
                  <a:schemeClr val="bg1"/>
                </a:solidFill>
              </a:rPr>
              <a:t>Lagrangian</a:t>
            </a:r>
            <a:r>
              <a:rPr lang="en-US" sz="2000" dirty="0" smtClean="0">
                <a:solidFill>
                  <a:schemeClr val="bg1"/>
                </a:solidFill>
              </a:rPr>
              <a:t> trajectory volcanic ash tracking model developed to simulate the movement of airborne ash in near real-time following a volcanic eruption. *</a:t>
            </a:r>
          </a:p>
          <a:p>
            <a:pPr eaLnBrk="1" hangingPunct="1"/>
            <a:r>
              <a:rPr lang="en-US" sz="2000" dirty="0" smtClean="0">
                <a:solidFill>
                  <a:schemeClr val="bg1"/>
                </a:solidFill>
              </a:rPr>
              <a:t>The model tracks particles through a </a:t>
            </a:r>
            <a:r>
              <a:rPr lang="en-US" sz="2000" dirty="0" err="1" smtClean="0">
                <a:solidFill>
                  <a:schemeClr val="bg1"/>
                </a:solidFill>
              </a:rPr>
              <a:t>Lagrangian</a:t>
            </a:r>
            <a:r>
              <a:rPr lang="en-US" sz="2000" dirty="0" smtClean="0">
                <a:solidFill>
                  <a:schemeClr val="bg1"/>
                </a:solidFill>
              </a:rPr>
              <a:t> formulation of advection, fallout and turbulent diffusion using a random-walk technique. </a:t>
            </a:r>
          </a:p>
          <a:p>
            <a:pPr eaLnBrk="1" hangingPunct="1"/>
            <a:r>
              <a:rPr lang="en-US" sz="2000" dirty="0" smtClean="0">
                <a:solidFill>
                  <a:schemeClr val="bg1"/>
                </a:solidFill>
              </a:rPr>
              <a:t>The ash source is simulated by releasing ash puffs at regular intervals (continually). Each puff contains an appropriate fraction of the ash mass and is </a:t>
            </a:r>
            <a:r>
              <a:rPr lang="en-US" sz="2000" dirty="0" err="1" smtClean="0">
                <a:solidFill>
                  <a:schemeClr val="bg1"/>
                </a:solidFill>
              </a:rPr>
              <a:t>advected</a:t>
            </a:r>
            <a:r>
              <a:rPr lang="en-US" sz="2000" dirty="0" smtClean="0">
                <a:solidFill>
                  <a:schemeClr val="bg1"/>
                </a:solidFill>
              </a:rPr>
              <a:t> according to the trajectory of its center position.</a:t>
            </a:r>
          </a:p>
          <a:p>
            <a:pPr eaLnBrk="1" hangingPunct="1"/>
            <a:r>
              <a:rPr lang="en-US" sz="2000" dirty="0" smtClean="0">
                <a:solidFill>
                  <a:schemeClr val="bg1"/>
                </a:solidFill>
              </a:rPr>
              <a:t>The size of the “puff” in three dimensions expands in time to account for the dispersive nature of a dynamic atmosphere.</a:t>
            </a:r>
          </a:p>
          <a:p>
            <a:pPr eaLnBrk="1" hangingPunct="1"/>
            <a:r>
              <a:rPr lang="en-US" sz="2000" dirty="0" smtClean="0">
                <a:solidFill>
                  <a:schemeClr val="bg1"/>
                </a:solidFill>
              </a:rPr>
              <a:t>Concentrations are calculated at specific points on a grid by assuming that the concentrations within the puff have a defined spatial distribution.</a:t>
            </a:r>
          </a:p>
          <a:p>
            <a:pPr eaLnBrk="1" hangingPunct="1"/>
            <a:endParaRPr lang="en-US" sz="2000" dirty="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solidFill>
                  <a:schemeClr val="bg1"/>
                </a:solidFill>
              </a:rPr>
              <a:t>*Searcy, C., Dean, K., Stringer, W., 1998, PUFF: A </a:t>
            </a:r>
            <a:r>
              <a:rPr lang="en-US" dirty="0" err="1" smtClean="0">
                <a:solidFill>
                  <a:schemeClr val="bg1"/>
                </a:solidFill>
              </a:rPr>
              <a:t>Lagrangian</a:t>
            </a:r>
            <a:r>
              <a:rPr lang="en-US" dirty="0" smtClean="0">
                <a:solidFill>
                  <a:schemeClr val="bg1"/>
                </a:solidFill>
              </a:rPr>
              <a:t> Trajectory Volcanic Ash Tracking Model, Journal of </a:t>
            </a:r>
            <a:r>
              <a:rPr lang="en-US" dirty="0" err="1" smtClean="0">
                <a:solidFill>
                  <a:schemeClr val="bg1"/>
                </a:solidFill>
              </a:rPr>
              <a:t>Volcanology</a:t>
            </a:r>
            <a:r>
              <a:rPr lang="en-US" dirty="0" smtClean="0">
                <a:solidFill>
                  <a:schemeClr val="bg1"/>
                </a:solidFill>
              </a:rPr>
              <a:t> and Geothermal Research (80) 1-16 </a:t>
            </a:r>
            <a:endParaRPr lang="en-US" dirty="0">
              <a:solidFill>
                <a:schemeClr val="bg1"/>
              </a:solidFill>
            </a:endParaRPr>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solidFill>
                  <a:prstClr val="white">
                    <a:shade val="50000"/>
                  </a:prstClr>
                </a:solidFill>
              </a:rPr>
              <a:pPr>
                <a:defRPr/>
              </a:pPr>
              <a:t>120</a:t>
            </a:fld>
            <a:endParaRPr lang="en-US">
              <a:solidFill>
                <a:prstClr val="white">
                  <a:shade val="50000"/>
                </a:prstClr>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5105400" cy="1143000"/>
          </a:xfrm>
        </p:spPr>
        <p:txBody>
          <a:bodyPr>
            <a:normAutofit fontScale="90000"/>
          </a:bodyPr>
          <a:lstStyle/>
          <a:p>
            <a:pPr eaLnBrk="1" hangingPunct="1">
              <a:defRPr/>
            </a:pPr>
            <a:r>
              <a:rPr lang="en-US" dirty="0" smtClean="0">
                <a:solidFill>
                  <a:schemeClr val="bg1"/>
                </a:solidFill>
              </a:rPr>
              <a:t>Example of the PUFF Model</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solidFill>
                  <a:prstClr val="white">
                    <a:shade val="50000"/>
                  </a:prstClr>
                </a:solidFill>
              </a:rPr>
              <a:pPr>
                <a:defRPr/>
              </a:pPr>
              <a:t>121</a:t>
            </a:fld>
            <a:endParaRPr lang="en-US">
              <a:solidFill>
                <a:prstClr val="white">
                  <a:shade val="50000"/>
                </a:prstClr>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1"/>
            <a:ext cx="8229600" cy="4724400"/>
          </a:xfrm>
        </p:spPr>
        <p:txBody>
          <a:bodyPr/>
          <a:lstStyle/>
          <a:p>
            <a:pPr eaLnBrk="1" hangingPunct="1"/>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pPr eaLnBrk="1" hangingPunct="1"/>
            <a:r>
              <a:rPr lang="en-US" sz="2400" dirty="0" smtClean="0">
                <a:solidFill>
                  <a:schemeClr val="bg1"/>
                </a:solidFill>
              </a:rPr>
              <a:t>HYSPLIT uses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 calculated on a fixed grid.</a:t>
            </a:r>
          </a:p>
          <a:p>
            <a:pPr eaLnBrk="1" hangingPunct="1"/>
            <a:r>
              <a:rPr lang="en-US" sz="2400" dirty="0" smtClean="0">
                <a:solidFill>
                  <a:schemeClr val="bg1"/>
                </a:solidFill>
              </a:rPr>
              <a:t>The transport and dispersion of the ash cloud is calculated through the release of a </a:t>
            </a:r>
            <a:r>
              <a:rPr lang="en-US" sz="2400" u="sng" dirty="0" smtClean="0">
                <a:solidFill>
                  <a:schemeClr val="bg1"/>
                </a:solidFill>
              </a:rPr>
              <a:t>single puff</a:t>
            </a:r>
            <a:r>
              <a:rPr lang="en-US" sz="2400" dirty="0" smtClean="0">
                <a:solidFill>
                  <a:schemeClr val="bg1"/>
                </a:solidFill>
              </a:rPr>
              <a:t>, whereas the PUFF model releases puffs continually.</a:t>
            </a:r>
            <a:r>
              <a:rPr lang="en-US" sz="2400" dirty="0" smtClean="0"/>
              <a:t> </a:t>
            </a:r>
          </a:p>
          <a:p>
            <a:pPr eaLnBrk="1" hangingPunct="1"/>
            <a:r>
              <a:rPr lang="en-US" sz="2400" dirty="0" err="1" smtClean="0">
                <a:solidFill>
                  <a:schemeClr val="bg1"/>
                </a:solidFill>
              </a:rPr>
              <a:t>Hysplit</a:t>
            </a:r>
            <a:r>
              <a:rPr lang="en-US" sz="2400" dirty="0" smtClean="0">
                <a:solidFill>
                  <a:schemeClr val="bg1"/>
                </a:solidFill>
              </a:rPr>
              <a:t> computes the advection of a single pollutant particle, or simply its trajectory.*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solidFill>
                  <a:prstClr val="white">
                    <a:shade val="50000"/>
                  </a:prstClr>
                </a:solidFill>
              </a:rPr>
              <a:pPr>
                <a:defRPr/>
              </a:pPr>
              <a:t>122</a:t>
            </a:fld>
            <a:endParaRPr lang="en-US">
              <a:solidFill>
                <a:prstClr val="white">
                  <a:shade val="50000"/>
                </a:prstClr>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57600" y="304800"/>
            <a:ext cx="5486400" cy="2362200"/>
          </a:xfrm>
        </p:spPr>
        <p:txBody>
          <a:bodyPr>
            <a:normAutofit/>
          </a:bodyPr>
          <a:lstStyle/>
          <a:p>
            <a:pPr eaLnBrk="1" hangingPunct="1">
              <a:defRPr/>
            </a:pPr>
            <a:r>
              <a:rPr lang="en-US" sz="3200" dirty="0" smtClean="0">
                <a:solidFill>
                  <a:schemeClr val="bg1"/>
                </a:solidFill>
              </a:rPr>
              <a:t>Example of trajectory forecast from the HYSPLIT Model</a:t>
            </a:r>
            <a:endParaRPr lang="en-US" sz="32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solidFill>
                  <a:prstClr val="white">
                    <a:shade val="50000"/>
                  </a:prstClr>
                </a:solidFill>
              </a:rPr>
              <a:pPr>
                <a:defRPr/>
              </a:pPr>
              <a:t>123</a:t>
            </a:fld>
            <a:endParaRPr lang="en-US">
              <a:solidFill>
                <a:prstClr val="white">
                  <a:shade val="50000"/>
                </a:prstClr>
              </a:solidFill>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pPr eaLnBrk="1" hangingPunct="1">
              <a:defRPr/>
            </a:pPr>
            <a:r>
              <a:rPr lang="en-US" sz="3200" dirty="0" smtClean="0">
                <a:solidFill>
                  <a:srgbClr val="C00000"/>
                </a:solidFill>
              </a:rPr>
              <a:t>Ash Layer Dispersion Forecast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tretch>
            <a:fillRect/>
          </a:stretch>
        </p:blipFill>
        <p:spPr>
          <a:xfrm>
            <a:off x="228600" y="838200"/>
            <a:ext cx="4114800" cy="5715000"/>
          </a:xfrm>
        </p:spPr>
      </p:pic>
      <p:pic>
        <p:nvPicPr>
          <p:cNvPr id="51204" name="Content Placeholder 10" descr="2338_volc01.gif"/>
          <p:cNvPicPr>
            <a:picLocks noGrp="1" noChangeAspect="1"/>
          </p:cNvPicPr>
          <p:nvPr>
            <p:ph sz="half" idx="2"/>
          </p:nvPr>
        </p:nvPicPr>
        <p:blipFill>
          <a:blip r:embed="rId4" cstate="print"/>
          <a:stretch>
            <a:fillRect/>
          </a:stretch>
        </p:blipFill>
        <p:spPr>
          <a:xfrm>
            <a:off x="4419600" y="838200"/>
            <a:ext cx="4495800" cy="5715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solidFill>
                  <a:prstClr val="white">
                    <a:shade val="50000"/>
                  </a:prstClr>
                </a:solidFill>
              </a:rPr>
              <a:pPr>
                <a:defRPr/>
              </a:pPr>
              <a:t>124</a:t>
            </a:fld>
            <a:endParaRPr lang="en-US">
              <a:solidFill>
                <a:prstClr val="white">
                  <a:shade val="50000"/>
                </a:prstClr>
              </a:solidFill>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pPr eaLnBrk="1" hangingPunct="1">
              <a:defRPr/>
            </a:pPr>
            <a:r>
              <a:rPr lang="en-US" sz="3200" dirty="0" smtClean="0">
                <a:solidFill>
                  <a:srgbClr val="C00000"/>
                </a:solidFill>
              </a:rPr>
              <a:t>Ash Layer Dispersion Forecast HYSPLIT Model continued…</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tretch>
            <a:fillRect/>
          </a:stretch>
        </p:blipFill>
        <p:spPr>
          <a:xfrm>
            <a:off x="228600" y="838200"/>
            <a:ext cx="4114800" cy="5715000"/>
          </a:xfrm>
        </p:spPr>
      </p:pic>
      <p:pic>
        <p:nvPicPr>
          <p:cNvPr id="51204" name="Content Placeholder 10" descr="2338_volc01.gif"/>
          <p:cNvPicPr>
            <a:picLocks noGrp="1" noChangeAspect="1"/>
          </p:cNvPicPr>
          <p:nvPr>
            <p:ph sz="half" idx="2"/>
          </p:nvPr>
        </p:nvPicPr>
        <p:blipFill>
          <a:blip r:embed="rId4" cstate="print"/>
          <a:stretch>
            <a:fillRect/>
          </a:stretch>
        </p:blipFill>
        <p:spPr>
          <a:xfrm>
            <a:off x="4419600" y="838200"/>
            <a:ext cx="4495799" cy="5715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solidFill>
                  <a:prstClr val="white">
                    <a:shade val="50000"/>
                  </a:prstClr>
                </a:solidFill>
              </a:rPr>
              <a:pPr>
                <a:defRPr/>
              </a:pPr>
              <a:t>125</a:t>
            </a:fld>
            <a:endParaRPr lang="en-US">
              <a:solidFill>
                <a:prstClr val="white">
                  <a:shade val="50000"/>
                </a:prstClr>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pPr eaLnBrk="1" hangingPunct="1">
              <a:defRPr/>
            </a:pPr>
            <a:r>
              <a:rPr lang="en-US" sz="3200" dirty="0" smtClean="0">
                <a:solidFill>
                  <a:srgbClr val="C00000"/>
                </a:solidFill>
              </a:rPr>
              <a:t>Mass Dispersion Forecast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solidFill>
                  <a:prstClr val="white">
                    <a:shade val="50000"/>
                  </a:prstClr>
                </a:solidFill>
              </a:rPr>
              <a:pPr>
                <a:defRPr/>
              </a:pPr>
              <a:t>126</a:t>
            </a:fld>
            <a:endParaRPr lang="en-US">
              <a:solidFill>
                <a:prstClr val="white">
                  <a:shade val="50000"/>
                </a:prstClr>
              </a:solidFill>
            </a:endParaRPr>
          </a:p>
        </p:txBody>
      </p:sp>
      <p:pic>
        <p:nvPicPr>
          <p:cNvPr id="52229" name="Content Placeholder 11" descr="volc4_f1.gif"/>
          <p:cNvPicPr>
            <a:picLocks noGrp="1" noChangeAspect="1"/>
          </p:cNvPicPr>
          <p:nvPr>
            <p:ph idx="1"/>
          </p:nvPr>
        </p:nvPicPr>
        <p:blipFill>
          <a:blip r:embed="rId3" cstate="print"/>
          <a:stretch>
            <a:fillRect/>
          </a:stretch>
        </p:blipFill>
        <p:spPr>
          <a:xfrm>
            <a:off x="609600" y="762000"/>
            <a:ext cx="8001000" cy="5715000"/>
          </a:xfr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fontScale="90000"/>
          </a:bodyPr>
          <a:lstStyle/>
          <a:p>
            <a:pPr eaLnBrk="1" hangingPunct="1">
              <a:defRPr/>
            </a:pPr>
            <a:r>
              <a:rPr lang="en-US" sz="3200" dirty="0" smtClean="0">
                <a:solidFill>
                  <a:srgbClr val="C00000"/>
                </a:solidFill>
              </a:rPr>
              <a:t>Particle Dispersion Forecast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solidFill>
                  <a:prstClr val="white">
                    <a:shade val="50000"/>
                  </a:prstClr>
                </a:solidFill>
              </a:rPr>
              <a:pPr>
                <a:defRPr/>
              </a:pPr>
              <a:t>127</a:t>
            </a:fld>
            <a:endParaRPr lang="en-US">
              <a:solidFill>
                <a:prstClr val="white">
                  <a:shade val="50000"/>
                </a:prstClr>
              </a:solidFill>
            </a:endParaRPr>
          </a:p>
        </p:txBody>
      </p:sp>
      <p:pic>
        <p:nvPicPr>
          <p:cNvPr id="52229" name="Content Placeholder 11" descr="volc4_f1.gif"/>
          <p:cNvPicPr>
            <a:picLocks noGrp="1" noChangeAspect="1"/>
          </p:cNvPicPr>
          <p:nvPr>
            <p:ph idx="1"/>
          </p:nvPr>
        </p:nvPicPr>
        <p:blipFill>
          <a:blip r:embed="rId3" cstate="print"/>
          <a:stretch>
            <a:fillRect/>
          </a:stretch>
        </p:blipFill>
        <p:spPr>
          <a:xfrm>
            <a:off x="609600" y="762000"/>
            <a:ext cx="8001000" cy="5715000"/>
          </a:xfr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solidFill>
                  <a:prstClr val="white">
                    <a:shade val="50000"/>
                  </a:prstClr>
                </a:solidFill>
              </a:rPr>
              <a:pPr>
                <a:defRPr/>
              </a:pPr>
              <a:t>128</a:t>
            </a:fld>
            <a:endParaRPr lang="en-US">
              <a:solidFill>
                <a:prstClr val="white">
                  <a:shade val="50000"/>
                </a:prstClr>
              </a:solidFill>
            </a:endParaRPr>
          </a:p>
        </p:txBody>
      </p:sp>
      <p:pic>
        <p:nvPicPr>
          <p:cNvPr id="53253" name="Content Placeholder 7" descr="traj_okmok_watch_12Z.png"/>
          <p:cNvPicPr>
            <a:picLocks noGrp="1" noChangeAspect="1"/>
          </p:cNvPicPr>
          <p:nvPr>
            <p:ph idx="1"/>
          </p:nvPr>
        </p:nvPicPr>
        <p:blipFill>
          <a:blip r:embed="rId3" cstate="print"/>
          <a:stretch>
            <a:fillRect/>
          </a:stretch>
        </p:blipFill>
        <p:spPr>
          <a:xfrm>
            <a:off x="3124200" y="152400"/>
            <a:ext cx="5791200" cy="6553200"/>
          </a:xfr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990600"/>
            <a:ext cx="2743200" cy="4648200"/>
          </a:xfrm>
        </p:spPr>
        <p:txBody>
          <a:bodyPr/>
          <a:lstStyle/>
          <a:p>
            <a:r>
              <a:rPr lang="en-US" dirty="0" smtClean="0">
                <a:solidFill>
                  <a:srgbClr val="C00000"/>
                </a:solidFill>
                <a:effectLst>
                  <a:outerShdw blurRad="38100" dist="38100" dir="2700000" algn="tl">
                    <a:srgbClr val="000000">
                      <a:alpha val="43137"/>
                    </a:srgbClr>
                  </a:outerShdw>
                </a:effectLst>
              </a:rPr>
              <a:t>HYSPLIT model forecast same period as CANERM</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32413_trj001.gif"/>
          <p:cNvPicPr>
            <a:picLocks noGrp="1" noChangeAspect="1"/>
          </p:cNvPicPr>
          <p:nvPr>
            <p:ph idx="1"/>
          </p:nvPr>
        </p:nvPicPr>
        <p:blipFill>
          <a:blip r:embed="rId3" cstate="print"/>
          <a:stretch>
            <a:fillRect/>
          </a:stretch>
        </p:blipFill>
        <p:spPr>
          <a:xfrm>
            <a:off x="3124200" y="152400"/>
            <a:ext cx="5791200" cy="6553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129</a:t>
            </a:fld>
            <a:endParaRPr lang="en-US">
              <a:solidFill>
                <a:prstClr val="white">
                  <a:shade val="50000"/>
                </a:prst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Eruption Mechanisms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229600" cy="5089525"/>
          </a:xfrm>
        </p:spPr>
        <p:txBody>
          <a:bodyPr/>
          <a:lstStyle/>
          <a:p>
            <a:r>
              <a:rPr lang="en-US" sz="2400" b="1" dirty="0" err="1" smtClean="0">
                <a:solidFill>
                  <a:schemeClr val="bg1"/>
                </a:solidFill>
              </a:rPr>
              <a:t>Phreatic</a:t>
            </a:r>
            <a:r>
              <a:rPr lang="en-US" sz="2400" b="1" dirty="0" smtClean="0">
                <a:solidFill>
                  <a:schemeClr val="bg1"/>
                </a:solidFill>
              </a:rPr>
              <a:t> eruption: </a:t>
            </a:r>
            <a:r>
              <a:rPr lang="en-US" sz="2400" dirty="0" smtClean="0">
                <a:solidFill>
                  <a:schemeClr val="bg1"/>
                </a:solidFill>
              </a:rPr>
              <a:t>An explosive volcanic eruption caused when </a:t>
            </a:r>
            <a:r>
              <a:rPr lang="en-US" sz="2400" b="1" u="sng" dirty="0" smtClean="0">
                <a:solidFill>
                  <a:schemeClr val="bg1"/>
                </a:solidFill>
              </a:rPr>
              <a:t>water and heated volcanic rocks </a:t>
            </a:r>
            <a:r>
              <a:rPr lang="en-US" sz="2400" dirty="0" smtClean="0">
                <a:solidFill>
                  <a:schemeClr val="bg1"/>
                </a:solidFill>
              </a:rPr>
              <a:t>interact to produce a violent expulsion of steam and pulverized rocks. </a:t>
            </a:r>
            <a:r>
              <a:rPr lang="en-US" sz="2400" b="1" u="sng" dirty="0" smtClean="0">
                <a:solidFill>
                  <a:schemeClr val="bg1"/>
                </a:solidFill>
              </a:rPr>
              <a:t>Magma is not involved</a:t>
            </a:r>
            <a:r>
              <a:rPr lang="en-US" sz="2400" dirty="0" smtClean="0">
                <a:solidFill>
                  <a:schemeClr val="bg1"/>
                </a:solidFill>
              </a:rPr>
              <a:t>.</a:t>
            </a:r>
          </a:p>
          <a:p>
            <a:r>
              <a:rPr lang="en-US" sz="2400" b="1" dirty="0" err="1" smtClean="0">
                <a:solidFill>
                  <a:schemeClr val="bg1"/>
                </a:solidFill>
              </a:rPr>
              <a:t>Phreatomagmatic</a:t>
            </a:r>
            <a:r>
              <a:rPr lang="en-US" sz="2400" b="1" dirty="0" smtClean="0">
                <a:solidFill>
                  <a:schemeClr val="bg1"/>
                </a:solidFill>
              </a:rPr>
              <a:t> eruptions: </a:t>
            </a:r>
            <a:r>
              <a:rPr lang="en-US" sz="2400" dirty="0" smtClean="0">
                <a:solidFill>
                  <a:schemeClr val="bg1"/>
                </a:solidFill>
              </a:rPr>
              <a:t> are defined by the interaction between </a:t>
            </a:r>
            <a:r>
              <a:rPr lang="en-US" sz="2400" b="1" u="sng" dirty="0" smtClean="0">
                <a:solidFill>
                  <a:schemeClr val="bg1"/>
                </a:solidFill>
              </a:rPr>
              <a:t>water and magma</a:t>
            </a:r>
            <a:r>
              <a:rPr lang="en-US" sz="2400" dirty="0" smtClean="0">
                <a:solidFill>
                  <a:schemeClr val="bg1"/>
                </a:solidFill>
              </a:rPr>
              <a:t>, providing for explosive thermal contraction of magmatic particles under rapid cooling from contact with water. </a:t>
            </a:r>
          </a:p>
          <a:p>
            <a:r>
              <a:rPr lang="en-US" sz="2400" b="1" dirty="0" smtClean="0">
                <a:solidFill>
                  <a:schemeClr val="bg1"/>
                </a:solidFill>
              </a:rPr>
              <a:t>Magmatic eruptions:   </a:t>
            </a:r>
            <a:r>
              <a:rPr lang="en-US" sz="2400" dirty="0" smtClean="0">
                <a:solidFill>
                  <a:schemeClr val="bg1"/>
                </a:solidFill>
              </a:rPr>
              <a:t>eruptions caused by </a:t>
            </a:r>
            <a:r>
              <a:rPr lang="en-US" sz="2400" b="1" u="sng" dirty="0" smtClean="0">
                <a:solidFill>
                  <a:schemeClr val="bg1"/>
                </a:solidFill>
              </a:rPr>
              <a:t>rapid decompression of the magma</a:t>
            </a:r>
            <a:r>
              <a:rPr lang="en-US" sz="2400" dirty="0" smtClean="0">
                <a:solidFill>
                  <a:schemeClr val="bg1"/>
                </a:solidFill>
              </a:rPr>
              <a:t>  - therefore releasing </a:t>
            </a:r>
            <a:r>
              <a:rPr lang="en-US" sz="2400" dirty="0" err="1" smtClean="0">
                <a:solidFill>
                  <a:schemeClr val="bg1"/>
                </a:solidFill>
              </a:rPr>
              <a:t>dissoved</a:t>
            </a:r>
            <a:r>
              <a:rPr lang="en-US" sz="2400" dirty="0" smtClean="0">
                <a:solidFill>
                  <a:schemeClr val="bg1"/>
                </a:solidFill>
              </a:rPr>
              <a:t> gases quickly (explosively) causing familiar fountains and flowing associated with shield volcanoes. </a:t>
            </a:r>
            <a:endParaRPr lang="en-US" sz="2400" b="1" dirty="0" smtClean="0">
              <a:solidFill>
                <a:schemeClr val="bg1"/>
              </a:solidFill>
            </a:endParaRP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13</a:t>
            </a:fld>
            <a:endParaRPr lang="en-US">
              <a:solidFill>
                <a:prstClr val="white">
                  <a:shade val="50000"/>
                </a:prstClr>
              </a:solidFill>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lstStyle/>
          <a:p>
            <a:r>
              <a:rPr lang="en-US" dirty="0" smtClean="0">
                <a:solidFill>
                  <a:srgbClr val="FFC000"/>
                </a:solidFill>
                <a:effectLst>
                  <a:outerShdw blurRad="38100" dist="38100" dir="2700000" algn="tl">
                    <a:srgbClr val="000000">
                      <a:alpha val="43137"/>
                    </a:srgbClr>
                  </a:outerShdw>
                </a:effectLst>
              </a:rPr>
              <a:t>May 7th, 2010 Eruption </a:t>
            </a:r>
            <a:endParaRPr lang="en-US" dirty="0">
              <a:solidFill>
                <a:srgbClr val="FFC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130</a:t>
            </a:fld>
            <a:endParaRPr lang="en-US">
              <a:solidFill>
                <a:prstClr val="white">
                  <a:shade val="50000"/>
                </a:prstClr>
              </a:solidFill>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r>
              <a:rPr lang="en-US" dirty="0" smtClean="0">
                <a:solidFill>
                  <a:srgbClr val="C00000"/>
                </a:solidFill>
              </a:rPr>
              <a:t>May 7, 2010 continued…</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131</a:t>
            </a:fld>
            <a:endParaRPr lang="en-US">
              <a:solidFill>
                <a:prstClr val="white">
                  <a:shade val="50000"/>
                </a:prstClr>
              </a:solidFill>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solidFill>
                  <a:schemeClr val="bg1"/>
                </a:solidFill>
              </a:rPr>
              <a:t>May 7, 2010 continued…</a:t>
            </a: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132</a:t>
            </a:fld>
            <a:endParaRPr lang="en-US">
              <a:solidFill>
                <a:prstClr val="white">
                  <a:shade val="50000"/>
                </a:prstClr>
              </a:solidFill>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dirty="0" smtClean="0">
                <a:solidFill>
                  <a:srgbClr val="FFFF00"/>
                </a:solidFill>
              </a:rPr>
              <a:t>May 7, 2010 continued…</a:t>
            </a:r>
            <a:endParaRPr lang="en-US" dirty="0">
              <a:solidFill>
                <a:srgbClr val="FFFF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133</a:t>
            </a:fld>
            <a:endParaRPr lang="en-US">
              <a:solidFill>
                <a:prstClr val="white">
                  <a:shade val="50000"/>
                </a:prstClr>
              </a:solidFill>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normAutofit/>
          </a:bodyPr>
          <a:lstStyle/>
          <a:p>
            <a:r>
              <a:rPr lang="en-US" sz="4800" dirty="0" smtClean="0">
                <a:solidFill>
                  <a:srgbClr val="C00000"/>
                </a:solidFill>
              </a:rPr>
              <a:t>Model Run(s) Over the CONUS </a:t>
            </a:r>
            <a:endParaRPr lang="en-US" sz="4800" dirty="0">
              <a:solidFill>
                <a:srgbClr val="C00000"/>
              </a:solidFill>
            </a:endParaRPr>
          </a:p>
        </p:txBody>
      </p:sp>
      <p:sp>
        <p:nvSpPr>
          <p:cNvPr id="5" name="Content Placeholder 4"/>
          <p:cNvSpPr>
            <a:spLocks noGrp="1"/>
          </p:cNvSpPr>
          <p:nvPr>
            <p:ph idx="1"/>
          </p:nvPr>
        </p:nvSpPr>
        <p:spPr>
          <a:xfrm>
            <a:off x="457200" y="2133600"/>
            <a:ext cx="8229600" cy="4114800"/>
          </a:xfrm>
        </p:spPr>
        <p:txBody>
          <a:bodyPr/>
          <a:lstStyle/>
          <a:p>
            <a:r>
              <a:rPr lang="en-US" dirty="0" smtClean="0">
                <a:solidFill>
                  <a:schemeClr val="bg1"/>
                </a:solidFill>
              </a:rPr>
              <a:t>The following are </a:t>
            </a:r>
            <a:r>
              <a:rPr lang="en-US" dirty="0" err="1" smtClean="0">
                <a:solidFill>
                  <a:schemeClr val="bg1"/>
                </a:solidFill>
              </a:rPr>
              <a:t>Hysplit</a:t>
            </a:r>
            <a:r>
              <a:rPr lang="en-US" dirty="0" smtClean="0">
                <a:solidFill>
                  <a:schemeClr val="bg1"/>
                </a:solidFill>
              </a:rPr>
              <a:t> particle dispersion model runs for the period July 21, 2010 00Z – July 23, 2010 00Z (48hr) and include:</a:t>
            </a:r>
          </a:p>
          <a:p>
            <a:pPr lvl="1"/>
            <a:r>
              <a:rPr lang="en-US" dirty="0" smtClean="0">
                <a:solidFill>
                  <a:schemeClr val="bg1"/>
                </a:solidFill>
              </a:rPr>
              <a:t>Mount Lassen, California</a:t>
            </a:r>
          </a:p>
          <a:p>
            <a:pPr lvl="1"/>
            <a:r>
              <a:rPr lang="en-US" dirty="0" smtClean="0">
                <a:solidFill>
                  <a:schemeClr val="bg1"/>
                </a:solidFill>
              </a:rPr>
              <a:t>Mount Shasta, California</a:t>
            </a:r>
          </a:p>
          <a:p>
            <a:pPr lvl="1"/>
            <a:r>
              <a:rPr lang="en-US" dirty="0" smtClean="0">
                <a:solidFill>
                  <a:schemeClr val="bg1"/>
                </a:solidFill>
              </a:rPr>
              <a:t>Long Valley, California</a:t>
            </a:r>
          </a:p>
          <a:p>
            <a:pPr lvl="1"/>
            <a:r>
              <a:rPr lang="en-US" dirty="0" smtClean="0">
                <a:solidFill>
                  <a:schemeClr val="bg1"/>
                </a:solidFill>
              </a:rPr>
              <a:t>Mount Rainier, Washington</a:t>
            </a:r>
          </a:p>
          <a:p>
            <a:pPr lvl="1"/>
            <a:r>
              <a:rPr lang="en-US" dirty="0" smtClean="0">
                <a:solidFill>
                  <a:schemeClr val="bg1"/>
                </a:solidFill>
              </a:rPr>
              <a:t>Yellowstone, Wyoming</a:t>
            </a:r>
          </a:p>
          <a:p>
            <a:pPr lvl="1"/>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134</a:t>
            </a:fld>
            <a:endParaRPr lang="en-US">
              <a:solidFill>
                <a:prstClr val="white">
                  <a:shade val="50000"/>
                </a:prstClr>
              </a:solidFill>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0"/>
            <a:ext cx="4876800" cy="1143000"/>
          </a:xfrm>
        </p:spPr>
        <p:txBody>
          <a:bodyPr>
            <a:normAutofit fontScale="90000"/>
          </a:bodyPr>
          <a:lstStyle/>
          <a:p>
            <a:r>
              <a:rPr lang="en-US" dirty="0" smtClean="0">
                <a:solidFill>
                  <a:srgbClr val="C00000"/>
                </a:solidFill>
              </a:rPr>
              <a:t>May 7, 2010 continued</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135</a:t>
            </a:fld>
            <a:endParaRPr lang="en-US">
              <a:solidFill>
                <a:prstClr val="white">
                  <a:shade val="50000"/>
                </a:prstClr>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3429000"/>
            <a:ext cx="3810000" cy="1143000"/>
          </a:xfrm>
        </p:spPr>
        <p:txBody>
          <a:bodyPr>
            <a:normAutofit fontScale="90000"/>
          </a:bodyPr>
          <a:lstStyle/>
          <a:p>
            <a:r>
              <a:rPr lang="en-US" dirty="0" smtClean="0">
                <a:solidFill>
                  <a:srgbClr val="C00000"/>
                </a:solidFill>
              </a:rPr>
              <a:t>May 7, 2010 continued…</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136</a:t>
            </a:fld>
            <a:endParaRPr lang="en-US">
              <a:solidFill>
                <a:prstClr val="white">
                  <a:shade val="50000"/>
                </a:prstClr>
              </a:solidFill>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b="-2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886200"/>
            <a:ext cx="3505200" cy="1447800"/>
          </a:xfrm>
        </p:spPr>
        <p:txBody>
          <a:bodyPr>
            <a:normAutofit/>
          </a:bodyPr>
          <a:lstStyle/>
          <a:p>
            <a:r>
              <a:rPr lang="en-US" dirty="0" smtClean="0">
                <a:solidFill>
                  <a:srgbClr val="C00000"/>
                </a:solidFill>
              </a:rPr>
              <a:t>May 7, 2010 continued…</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137</a:t>
            </a:fld>
            <a:endParaRPr lang="en-US">
              <a:solidFill>
                <a:prstClr val="white">
                  <a:shade val="50000"/>
                </a:prstClr>
              </a:solidFill>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3000" y="762000"/>
            <a:ext cx="4191000" cy="1143000"/>
          </a:xfrm>
        </p:spPr>
        <p:txBody>
          <a:bodyPr>
            <a:normAutofit fontScale="90000"/>
          </a:bodyPr>
          <a:lstStyle/>
          <a:p>
            <a:r>
              <a:rPr lang="en-US" dirty="0" smtClean="0">
                <a:solidFill>
                  <a:srgbClr val="C00000"/>
                </a:solidFill>
              </a:rPr>
              <a:t>May 7, 2010 continued…</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138</a:t>
            </a:fld>
            <a:endParaRPr lang="en-US">
              <a:solidFill>
                <a:prstClr val="white">
                  <a:shade val="50000"/>
                </a:prstClr>
              </a:solidFill>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rPr>
              <a:t>Mount Lassen</a:t>
            </a:r>
            <a:endParaRPr lang="en-US" dirty="0">
              <a:solidFill>
                <a:srgbClr val="C00000"/>
              </a:solidFill>
            </a:endParaRPr>
          </a:p>
        </p:txBody>
      </p:sp>
      <p:pic>
        <p:nvPicPr>
          <p:cNvPr id="8" name="Content Placeholder 7" descr="lassen6.jpg"/>
          <p:cNvPicPr>
            <a:picLocks noGrp="1" noChangeAspect="1"/>
          </p:cNvPicPr>
          <p:nvPr>
            <p:ph sz="half" idx="1"/>
          </p:nvPr>
        </p:nvPicPr>
        <p:blipFill>
          <a:blip r:embed="rId3" cstate="print"/>
          <a:stretch>
            <a:fillRect/>
          </a:stretch>
        </p:blipFill>
        <p:spPr>
          <a:xfrm>
            <a:off x="0" y="1524000"/>
            <a:ext cx="4038600" cy="2935464"/>
          </a:xfrm>
        </p:spPr>
      </p:pic>
      <p:pic>
        <p:nvPicPr>
          <p:cNvPr id="9" name="Content Placeholder 8" descr="Lassen3.jpg"/>
          <p:cNvPicPr>
            <a:picLocks noGrp="1" noChangeAspect="1"/>
          </p:cNvPicPr>
          <p:nvPr>
            <p:ph sz="half" idx="2"/>
          </p:nvPr>
        </p:nvPicPr>
        <p:blipFill>
          <a:blip r:embed="rId4" cstate="print"/>
          <a:stretch>
            <a:fillRect/>
          </a:stretch>
        </p:blipFill>
        <p:spPr>
          <a:xfrm>
            <a:off x="5791200" y="1828800"/>
            <a:ext cx="2708031" cy="41148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139</a:t>
            </a:fld>
            <a:endParaRPr lang="en-US">
              <a:solidFill>
                <a:prstClr val="white">
                  <a:shade val="50000"/>
                </a:prstClr>
              </a:solidFill>
            </a:endParaRPr>
          </a:p>
        </p:txBody>
      </p:sp>
      <p:pic>
        <p:nvPicPr>
          <p:cNvPr id="11" name="Picture 10" descr="lassen2.jpg"/>
          <p:cNvPicPr>
            <a:picLocks noChangeAspect="1"/>
          </p:cNvPicPr>
          <p:nvPr/>
        </p:nvPicPr>
        <p:blipFill>
          <a:blip r:embed="rId5" cstate="print"/>
          <a:stretch>
            <a:fillRect/>
          </a:stretch>
        </p:blipFill>
        <p:spPr>
          <a:xfrm>
            <a:off x="1219200" y="4038600"/>
            <a:ext cx="4495800" cy="2819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000" b="-4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0" y="304800"/>
            <a:ext cx="4572000" cy="1752600"/>
          </a:xfrm>
        </p:spPr>
        <p:txBody>
          <a:bodyPr/>
          <a:lstStyle/>
          <a:p>
            <a:r>
              <a:rPr lang="en-US" dirty="0" err="1" smtClean="0">
                <a:solidFill>
                  <a:srgbClr val="C00000"/>
                </a:solidFill>
              </a:rPr>
              <a:t>Okmok</a:t>
            </a:r>
            <a:r>
              <a:rPr lang="en-US" dirty="0" smtClean="0">
                <a:solidFill>
                  <a:srgbClr val="C00000"/>
                </a:solidFill>
              </a:rPr>
              <a:t> July 13, 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a:t>
            </a:fld>
            <a:endParaRPr lang="en-US">
              <a:solidFill>
                <a:prstClr val="white">
                  <a:shade val="50000"/>
                </a:prstClr>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Mount Shasta</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140</a:t>
            </a:fld>
            <a:endParaRPr lang="en-US">
              <a:solidFill>
                <a:prstClr val="white">
                  <a:shade val="50000"/>
                </a:prstClr>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Long Valley Caldera</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141</a:t>
            </a:fld>
            <a:endParaRPr lang="en-US">
              <a:solidFill>
                <a:prstClr val="white">
                  <a:shade val="50000"/>
                </a:prstClr>
              </a:solidFill>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Mount Rainier</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142</a:t>
            </a:fld>
            <a:endParaRPr lang="en-US">
              <a:solidFill>
                <a:prstClr val="white">
                  <a:shade val="50000"/>
                </a:prstClr>
              </a:solidFill>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Yellowstone Caldera</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143</a:t>
            </a:fld>
            <a:endParaRPr lang="en-US">
              <a:solidFill>
                <a:prstClr val="white">
                  <a:shade val="50000"/>
                </a:prstClr>
              </a:solidFill>
            </a:endParaRPr>
          </a:p>
        </p:txBody>
      </p:sp>
      <p:sp>
        <p:nvSpPr>
          <p:cNvPr id="6" name="TextBox 5"/>
          <p:cNvSpPr txBox="1"/>
          <p:nvPr/>
        </p:nvSpPr>
        <p:spPr>
          <a:xfrm>
            <a:off x="7620000" y="6248400"/>
            <a:ext cx="1524000" cy="230832"/>
          </a:xfrm>
          <a:prstGeom prst="rect">
            <a:avLst/>
          </a:prstGeom>
          <a:noFill/>
        </p:spPr>
        <p:txBody>
          <a:bodyPr wrap="square" rtlCol="0">
            <a:spAutoFit/>
          </a:bodyPr>
          <a:lstStyle/>
          <a:p>
            <a:r>
              <a:rPr lang="en-US" sz="900" dirty="0" smtClean="0"/>
              <a:t>Photo: Robert B. Smith</a:t>
            </a:r>
            <a:endParaRPr lang="en-US" sz="900"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effectLst>
                  <a:outerShdw blurRad="38100" dist="38100" dir="2700000" algn="tl">
                    <a:srgbClr val="000000">
                      <a:alpha val="43137"/>
                    </a:srgbClr>
                  </a:outerShdw>
                </a:effectLst>
              </a:rPr>
              <a:t>Volcanoes/Volcanic Ash Part II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3200" b="1" dirty="0" smtClean="0">
                <a:solidFill>
                  <a:schemeClr val="bg1"/>
                </a:solidFill>
              </a:rPr>
              <a:t>Case Study(s)</a:t>
            </a:r>
          </a:p>
          <a:p>
            <a:r>
              <a:rPr lang="en-US" sz="3200" b="1" dirty="0" smtClean="0">
                <a:solidFill>
                  <a:schemeClr val="bg1"/>
                </a:solidFill>
              </a:rPr>
              <a:t>The Key Players (Organizations)</a:t>
            </a:r>
          </a:p>
          <a:p>
            <a:r>
              <a:rPr lang="en-US" sz="3200" b="1" dirty="0" smtClean="0">
                <a:solidFill>
                  <a:schemeClr val="bg1"/>
                </a:solidFill>
              </a:rPr>
              <a:t>The Flow of Information</a:t>
            </a:r>
          </a:p>
          <a:p>
            <a:r>
              <a:rPr lang="en-US" sz="3200" b="1" dirty="0" smtClean="0">
                <a:solidFill>
                  <a:schemeClr val="bg1"/>
                </a:solidFill>
              </a:rPr>
              <a:t>The Volcanic Ash Advisory Centers (VAACs)</a:t>
            </a:r>
          </a:p>
          <a:p>
            <a:r>
              <a:rPr lang="en-US" sz="3200" b="1" dirty="0" smtClean="0">
                <a:solidFill>
                  <a:schemeClr val="bg1"/>
                </a:solidFill>
              </a:rPr>
              <a:t>Volcanic Ash Advisories</a:t>
            </a:r>
          </a:p>
          <a:p>
            <a:r>
              <a:rPr lang="en-US" sz="3200" b="1" dirty="0" smtClean="0">
                <a:solidFill>
                  <a:schemeClr val="bg1"/>
                </a:solidFill>
              </a:rPr>
              <a:t>Volcano Hazards Program</a:t>
            </a:r>
          </a:p>
          <a:p>
            <a:pPr>
              <a:buNone/>
            </a:pPr>
            <a:endParaRPr lang="en-US" dirty="0" smtClean="0">
              <a:solidFill>
                <a:schemeClr val="bg1"/>
              </a:solidFill>
            </a:endParaRPr>
          </a:p>
          <a:p>
            <a:pPr lvl="1">
              <a:buNone/>
            </a:pPr>
            <a:endParaRPr lang="en-US" dirty="0" smtClean="0">
              <a:solidFill>
                <a:schemeClr val="bg1"/>
              </a:solidFill>
            </a:endParaRPr>
          </a:p>
          <a:p>
            <a:pPr lvl="1"/>
            <a:endParaRPr lang="en-US" dirty="0" smtClean="0">
              <a:solidFill>
                <a:schemeClr val="bg1"/>
              </a:solidFill>
            </a:endParaRPr>
          </a:p>
          <a:p>
            <a:pPr lvl="1">
              <a:buNone/>
            </a:pPr>
            <a:endParaRPr lang="en-US" dirty="0" smtClean="0">
              <a:solidFill>
                <a:schemeClr val="bg1"/>
              </a:solidFill>
            </a:endParaRP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144</a:t>
            </a:fld>
            <a:endParaRPr lang="en-US">
              <a:solidFill>
                <a:prstClr val="white">
                  <a:shade val="50000"/>
                </a:prstClr>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End of Part 1</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r>
              <a:rPr lang="en-US" dirty="0" smtClean="0">
                <a:solidFill>
                  <a:schemeClr val="bg1"/>
                </a:solidFill>
              </a:rPr>
              <a:t>For more information concerning this session, please see the student guide and talking points.</a:t>
            </a:r>
          </a:p>
          <a:p>
            <a:pPr lvl="1"/>
            <a:r>
              <a:rPr lang="en-US" dirty="0" smtClean="0">
                <a:solidFill>
                  <a:schemeClr val="bg1"/>
                </a:solidFill>
              </a:rPr>
              <a:t>Talking points, links and references:  (list URL)</a:t>
            </a:r>
          </a:p>
          <a:p>
            <a:pPr lvl="1">
              <a:buNone/>
            </a:pPr>
            <a:r>
              <a:rPr lang="en-US" sz="3600" b="1" dirty="0" smtClean="0">
                <a:solidFill>
                  <a:schemeClr val="bg1"/>
                </a:solidFill>
              </a:rPr>
              <a:t>Contacts:</a:t>
            </a:r>
          </a:p>
          <a:p>
            <a:r>
              <a:rPr lang="en-US" dirty="0" smtClean="0">
                <a:solidFill>
                  <a:schemeClr val="bg1"/>
                </a:solidFill>
              </a:rPr>
              <a:t>CIRA/VISIT/</a:t>
            </a:r>
            <a:r>
              <a:rPr lang="en-US" dirty="0" err="1" smtClean="0">
                <a:solidFill>
                  <a:schemeClr val="bg1"/>
                </a:solidFill>
              </a:rPr>
              <a:t>SHyMet</a:t>
            </a:r>
            <a:r>
              <a:rPr lang="en-US" dirty="0" smtClean="0">
                <a:solidFill>
                  <a:schemeClr val="bg1"/>
                </a:solidFill>
              </a:rPr>
              <a:t> contact:</a:t>
            </a:r>
          </a:p>
          <a:p>
            <a:pPr lvl="1"/>
            <a:r>
              <a:rPr lang="en-US" dirty="0" smtClean="0">
                <a:solidFill>
                  <a:schemeClr val="bg1"/>
                </a:solidFill>
              </a:rPr>
              <a:t>Jeff Braun:  </a:t>
            </a:r>
            <a:r>
              <a:rPr lang="en-US" dirty="0" smtClean="0">
                <a:solidFill>
                  <a:schemeClr val="bg1"/>
                </a:solidFill>
                <a:hlinkClick r:id="rId2"/>
              </a:rPr>
              <a:t>Braun@cira.colostate.edu</a:t>
            </a:r>
            <a:endParaRPr lang="en-US" dirty="0" smtClean="0">
              <a:solidFill>
                <a:schemeClr val="bg1"/>
              </a:solidFill>
            </a:endParaRPr>
          </a:p>
          <a:p>
            <a:pPr lvl="0"/>
            <a:r>
              <a:rPr lang="en-US" dirty="0" smtClean="0">
                <a:solidFill>
                  <a:prstClr val="black"/>
                </a:solidFill>
              </a:rPr>
              <a:t>NWS Alaska Region ESSD contact:</a:t>
            </a:r>
          </a:p>
          <a:p>
            <a:pPr lvl="1"/>
            <a:r>
              <a:rPr lang="en-US" dirty="0" smtClean="0">
                <a:solidFill>
                  <a:prstClr val="black"/>
                </a:solidFill>
              </a:rPr>
              <a:t>Jeff Osiensky: </a:t>
            </a:r>
            <a:r>
              <a:rPr lang="en-US" dirty="0" smtClean="0">
                <a:hlinkClick r:id="rId3"/>
              </a:rPr>
              <a:t>jeffrey.osiensky@noaa.gov</a:t>
            </a:r>
            <a:r>
              <a:rPr lang="en-US" dirty="0" smtClean="0"/>
              <a:t> </a:t>
            </a:r>
            <a:endParaRPr lang="en-US" dirty="0" smtClean="0">
              <a:solidFill>
                <a:prstClr val="black"/>
              </a:solidFill>
            </a:endParaRPr>
          </a:p>
          <a:p>
            <a:pPr lvl="0"/>
            <a:r>
              <a:rPr lang="en-US" dirty="0" smtClean="0">
                <a:solidFill>
                  <a:prstClr val="black"/>
                </a:solidFill>
              </a:rPr>
              <a:t>NWS Anchorage CWSU contact:</a:t>
            </a:r>
          </a:p>
          <a:p>
            <a:pPr lvl="1"/>
            <a:r>
              <a:rPr lang="en-US" dirty="0" smtClean="0">
                <a:solidFill>
                  <a:prstClr val="black"/>
                </a:solidFill>
              </a:rPr>
              <a:t>Kristine Nelson: </a:t>
            </a:r>
            <a:r>
              <a:rPr lang="en-US" dirty="0" smtClean="0">
                <a:hlinkClick r:id="rId4"/>
              </a:rPr>
              <a:t>kristine.a.nelson@noaa.gov</a:t>
            </a:r>
            <a:endParaRPr lang="en-US" dirty="0" smtClean="0"/>
          </a:p>
          <a:p>
            <a:pPr lvl="1"/>
            <a:endParaRPr lang="en-US" dirty="0" smtClean="0">
              <a:solidFill>
                <a:prstClr val="black"/>
              </a:solidFill>
            </a:endParaRPr>
          </a:p>
          <a:p>
            <a:pPr lvl="1"/>
            <a:endParaRPr lang="en-US" dirty="0" smtClean="0">
              <a:solidFill>
                <a:prstClr val="black"/>
              </a:solidFill>
            </a:endParaRPr>
          </a:p>
          <a:p>
            <a:pPr lvl="1">
              <a:buNone/>
            </a:pPr>
            <a:endParaRPr lang="en-US" dirty="0" smtClean="0">
              <a:solidFill>
                <a:schemeClr val="bg1"/>
              </a:solidFill>
            </a:endParaRPr>
          </a:p>
          <a:p>
            <a:pPr lvl="1"/>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145</a:t>
            </a:fld>
            <a:endParaRPr lang="en-US">
              <a:solidFill>
                <a:prstClr val="white">
                  <a:shade val="50000"/>
                </a:prstClr>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935162"/>
          </a:xfrm>
        </p:spPr>
        <p:txBody>
          <a:bodyPr>
            <a:normAutofit fontScale="90000"/>
          </a:bodyPr>
          <a:lstStyle/>
          <a:p>
            <a:r>
              <a:rPr lang="en-US" dirty="0" err="1" smtClean="0">
                <a:solidFill>
                  <a:srgbClr val="C00000"/>
                </a:solidFill>
              </a:rPr>
              <a:t>Eyjafjallajökull</a:t>
            </a:r>
            <a:r>
              <a:rPr lang="en-US" dirty="0" smtClean="0">
                <a:solidFill>
                  <a:srgbClr val="C00000"/>
                </a:solidFill>
              </a:rPr>
              <a:t> volcano, Iceland Eruptions March/April 2010</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146</a:t>
            </a:fld>
            <a:endParaRPr lang="en-US">
              <a:solidFill>
                <a:prstClr val="white">
                  <a:shade val="50000"/>
                </a:prst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err="1" smtClean="0">
                <a:solidFill>
                  <a:srgbClr val="C00000"/>
                </a:solidFill>
                <a:effectLst>
                  <a:outerShdw blurRad="38100" dist="38100" dir="2700000" algn="tl">
                    <a:srgbClr val="000000">
                      <a:alpha val="43137"/>
                    </a:srgbClr>
                  </a:outerShdw>
                </a:effectLst>
              </a:rPr>
              <a:t>Okmok</a:t>
            </a:r>
            <a:r>
              <a:rPr lang="en-US" dirty="0" smtClean="0">
                <a:solidFill>
                  <a:srgbClr val="C00000"/>
                </a:solidFill>
                <a:effectLst>
                  <a:outerShdw blurRad="38100" dist="38100" dir="2700000" algn="tl">
                    <a:srgbClr val="000000">
                      <a:alpha val="43137"/>
                    </a:srgbClr>
                  </a:outerShdw>
                </a:effectLst>
              </a:rPr>
              <a:t> Eruption Example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OkmokEruptionSchematicJuly132008.png"/>
          <p:cNvPicPr>
            <a:picLocks noGrp="1" noChangeAspect="1"/>
          </p:cNvPicPr>
          <p:nvPr>
            <p:ph idx="1"/>
          </p:nvPr>
        </p:nvPicPr>
        <p:blipFill>
          <a:blip r:embed="rId3" cstate="print"/>
          <a:stretch>
            <a:fillRect/>
          </a:stretch>
        </p:blipFill>
        <p:spPr>
          <a:xfrm>
            <a:off x="1371601" y="914400"/>
            <a:ext cx="63246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15</a:t>
            </a:fld>
            <a:endParaRPr lang="en-US">
              <a:solidFill>
                <a:prstClr val="white">
                  <a:shade val="50000"/>
                </a:prst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76800" y="152400"/>
            <a:ext cx="4267200" cy="3048000"/>
          </a:xfrm>
        </p:spPr>
        <p:txBody>
          <a:bodyPr>
            <a:normAutofit/>
          </a:bodyPr>
          <a:lstStyle/>
          <a:p>
            <a:pPr eaLnBrk="1" hangingPunct="1">
              <a:defRPr/>
            </a:pPr>
            <a:r>
              <a:rPr lang="en-US" sz="4800" dirty="0" smtClean="0">
                <a:solidFill>
                  <a:srgbClr val="FF0000"/>
                </a:solidFill>
              </a:rPr>
              <a:t>Introduction</a:t>
            </a:r>
            <a:br>
              <a:rPr lang="en-US" sz="4800" dirty="0" smtClean="0">
                <a:solidFill>
                  <a:srgbClr val="FF0000"/>
                </a:solidFill>
              </a:rPr>
            </a:br>
            <a:r>
              <a:rPr lang="en-US" sz="4800" dirty="0" smtClean="0">
                <a:solidFill>
                  <a:srgbClr val="FF0000"/>
                </a:solidFill>
              </a:rPr>
              <a:t>to</a:t>
            </a:r>
            <a:br>
              <a:rPr lang="en-US" sz="4800" dirty="0" smtClean="0">
                <a:solidFill>
                  <a:srgbClr val="FF0000"/>
                </a:solidFill>
              </a:rPr>
            </a:br>
            <a:r>
              <a:rPr lang="en-US" sz="4800" dirty="0" smtClean="0">
                <a:solidFill>
                  <a:srgbClr val="FF0000"/>
                </a:solidFill>
              </a:rPr>
              <a:t>The Hazards</a:t>
            </a:r>
            <a:r>
              <a:rPr lang="en-US" sz="4000" dirty="0" smtClean="0">
                <a:solidFill>
                  <a:schemeClr val="bg1"/>
                </a:solidFill>
              </a:rPr>
              <a:t/>
            </a:r>
            <a:br>
              <a:rPr lang="en-US" sz="4000" dirty="0" smtClean="0">
                <a:solidFill>
                  <a:schemeClr val="bg1"/>
                </a:solidFill>
              </a:rPr>
            </a:br>
            <a:endParaRPr lang="en-US" sz="4000" dirty="0">
              <a:solidFill>
                <a:schemeClr val="bg1"/>
              </a:solidFill>
            </a:endParaRPr>
          </a:p>
        </p:txBody>
      </p:sp>
      <p:sp>
        <p:nvSpPr>
          <p:cNvPr id="4" name="Date Placeholder 3"/>
          <p:cNvSpPr>
            <a:spLocks noGrp="1"/>
          </p:cNvSpPr>
          <p:nvPr>
            <p:ph type="dt" sz="half" idx="10"/>
          </p:nvPr>
        </p:nvSpPr>
        <p:spPr>
          <a:xfrm>
            <a:off x="152400" y="6400800"/>
            <a:ext cx="5105400" cy="365125"/>
          </a:xfrm>
        </p:spPr>
        <p:txBody>
          <a:bodyPr/>
          <a:lstStyle/>
          <a:p>
            <a:pPr>
              <a:defRPr/>
            </a:pPr>
            <a:fld id="{A815DA9C-0A41-4C4B-825B-CB5B9A0C5D1D}" type="datetime1">
              <a:rPr lang="en-US" smtClean="0">
                <a:solidFill>
                  <a:schemeClr val="tx1"/>
                </a:solidFill>
              </a:rPr>
              <a:pPr>
                <a:defRPr/>
              </a:pPr>
              <a:t>11/8/2010</a:t>
            </a:fld>
            <a:r>
              <a:rPr lang="en-US" dirty="0" smtClean="0">
                <a:solidFill>
                  <a:schemeClr val="tx1"/>
                </a:solidFill>
              </a:rPr>
              <a:t>                                          </a:t>
            </a:r>
            <a:r>
              <a:rPr lang="en-US" dirty="0" err="1" smtClean="0">
                <a:solidFill>
                  <a:schemeClr val="tx1"/>
                </a:solidFill>
              </a:rPr>
              <a:t>Eyjafjallajökull</a:t>
            </a:r>
            <a:r>
              <a:rPr lang="en-US" dirty="0" smtClean="0">
                <a:solidFill>
                  <a:schemeClr val="tx1"/>
                </a:solidFill>
              </a:rPr>
              <a:t> volcano, Iceland</a:t>
            </a:r>
            <a:endParaRPr lang="en-US" dirty="0">
              <a:solidFill>
                <a:schemeClr val="tx1"/>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16</a:t>
            </a:fld>
            <a:endParaRPr lang="en-US">
              <a:solidFill>
                <a:prstClr val="white">
                  <a:shade val="50000"/>
                </a:prstClr>
              </a:solidFill>
            </a:endParaRPr>
          </a:p>
        </p:txBody>
      </p:sp>
      <p:sp>
        <p:nvSpPr>
          <p:cNvPr id="4102" name="TextBox 6"/>
          <p:cNvSpPr txBox="1">
            <a:spLocks noChangeArrowheads="1"/>
          </p:cNvSpPr>
          <p:nvPr/>
        </p:nvSpPr>
        <p:spPr bwMode="auto">
          <a:xfrm>
            <a:off x="6553200" y="6457890"/>
            <a:ext cx="2057400" cy="400110"/>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1000" dirty="0" smtClean="0">
                <a:solidFill>
                  <a:prstClr val="white"/>
                </a:solidFill>
                <a:latin typeface="Times" pitchFamily="18" charset="0"/>
              </a:rPr>
              <a:t>Photo: by </a:t>
            </a:r>
            <a:r>
              <a:rPr lang="en-US" sz="1000" dirty="0" smtClean="0"/>
              <a:t>Marco </a:t>
            </a:r>
            <a:r>
              <a:rPr lang="en-US" sz="1000" dirty="0" err="1" smtClean="0"/>
              <a:t>Fulle</a:t>
            </a:r>
            <a:endParaRPr lang="en-US" sz="1000" dirty="0">
              <a:solidFill>
                <a:prstClr val="white"/>
              </a:solidFill>
              <a:latin typeface="Times" pitchFamily="18" charset="0"/>
            </a:endParaRPr>
          </a:p>
          <a:p>
            <a:pPr eaLnBrk="0" fontAlgn="base" hangingPunct="0">
              <a:spcBef>
                <a:spcPct val="0"/>
              </a:spcBef>
              <a:spcAft>
                <a:spcPct val="0"/>
              </a:spcAft>
            </a:pPr>
            <a:endParaRPr lang="en-US" sz="1000" dirty="0">
              <a:solidFill>
                <a:prstClr val="white"/>
              </a:solidFill>
              <a:latin typeface="Times"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990000"/>
                </a:solidFill>
                <a:effectLst>
                  <a:outerShdw blurRad="38100" dist="38100" dir="2700000" algn="tl">
                    <a:srgbClr val="000000">
                      <a:alpha val="43137"/>
                    </a:srgbClr>
                  </a:outerShdw>
                </a:effectLst>
              </a:rPr>
              <a:t>The Dangers</a:t>
            </a:r>
            <a:endParaRPr lang="en-US" dirty="0">
              <a:solidFill>
                <a:srgbClr val="990000"/>
              </a:solidFill>
              <a:effectLst>
                <a:outerShdw blurRad="38100" dist="38100" dir="2700000" algn="tl">
                  <a:srgbClr val="000000">
                    <a:alpha val="43137"/>
                  </a:srgbClr>
                </a:outerShdw>
              </a:effectLst>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solidFill>
                  <a:prstClr val="white">
                    <a:shade val="50000"/>
                  </a:prstClr>
                </a:solidFill>
              </a:rPr>
              <a:pPr>
                <a:defRPr/>
              </a:pPr>
              <a:t>17</a:t>
            </a:fld>
            <a:endParaRPr lang="en-US">
              <a:solidFill>
                <a:prstClr val="white">
                  <a:shade val="50000"/>
                </a:prstClr>
              </a:solidFill>
            </a:endParaRPr>
          </a:p>
        </p:txBody>
      </p:sp>
      <p:pic>
        <p:nvPicPr>
          <p:cNvPr id="5125" name="Content Placeholder 9" descr="WhereVolHaz.jpg"/>
          <p:cNvPicPr>
            <a:picLocks noGrp="1" noChangeAspect="1"/>
          </p:cNvPicPr>
          <p:nvPr>
            <p:ph idx="1"/>
          </p:nvPr>
        </p:nvPicPr>
        <p:blipFill>
          <a:blip r:embed="rId4" cstate="print"/>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100">
                <a:solidFill>
                  <a:prstClr val="white"/>
                </a:solidFill>
                <a:latin typeface="Times" pitchFamily="18" charset="0"/>
              </a:rPr>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a:solidFill>
                  <a:prstClr val="black"/>
                </a:solidFill>
                <a:latin typeface="Balloonist" pitchFamily="2" charset="0"/>
              </a:rPr>
              <a:t>Ash</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err="1" smtClean="0">
                <a:solidFill>
                  <a:srgbClr val="C00000"/>
                </a:solidFill>
                <a:effectLst>
                  <a:outerShdw blurRad="38100" dist="38100" dir="2700000" algn="tl">
                    <a:srgbClr val="000000">
                      <a:alpha val="43137"/>
                    </a:srgbClr>
                  </a:outerShdw>
                </a:effectLst>
              </a:rPr>
              <a:t>Pyroclastic</a:t>
            </a:r>
            <a:r>
              <a:rPr lang="en-US" dirty="0" smtClean="0">
                <a:solidFill>
                  <a:srgbClr val="C00000"/>
                </a:solidFill>
                <a:effectLst>
                  <a:outerShdw blurRad="38100" dist="38100" dir="2700000" algn="tl">
                    <a:srgbClr val="000000">
                      <a:alpha val="43137"/>
                    </a:srgbClr>
                  </a:outerShdw>
                </a:effectLst>
              </a:rPr>
              <a:t> Flow</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18</a:t>
            </a:fld>
            <a:endParaRPr lang="en-US">
              <a:solidFill>
                <a:prstClr val="white">
                  <a:shade val="50000"/>
                </a:prst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1000" b="-11000"/>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19</a:t>
            </a:fld>
            <a:endParaRPr lang="en-US">
              <a:solidFill>
                <a:prstClr val="white">
                  <a:shade val="50000"/>
                </a:prst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600200"/>
            <a:ext cx="8229600" cy="3687762"/>
          </a:xfrm>
        </p:spPr>
        <p:txBody>
          <a:bodyPr>
            <a:normAutofit/>
          </a:bodyPr>
          <a:lstStyle/>
          <a:p>
            <a:r>
              <a:rPr lang="en-US" sz="9600" dirty="0" smtClean="0">
                <a:solidFill>
                  <a:srgbClr val="C00000"/>
                </a:solidFill>
              </a:rPr>
              <a:t>WHY?</a:t>
            </a:r>
            <a:endParaRPr lang="en-US" sz="9600"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a:t>
            </a:fld>
            <a:endParaRPr lang="en-US">
              <a:solidFill>
                <a:prstClr val="white">
                  <a:shade val="50000"/>
                </a:prst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5000" b="-10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20</a:t>
            </a:fld>
            <a:endParaRPr lang="en-US">
              <a:solidFill>
                <a:prstClr val="white">
                  <a:shade val="50000"/>
                </a:prst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21</a:t>
            </a:fld>
            <a:endParaRPr lang="en-US">
              <a:solidFill>
                <a:prstClr val="white">
                  <a:shade val="50000"/>
                </a:prstClr>
              </a:solidFill>
            </a:endParaRPr>
          </a:p>
        </p:txBody>
      </p:sp>
      <p:pic>
        <p:nvPicPr>
          <p:cNvPr id="5" name="Picture 4" descr="MSH80_May18_lahar_down_SFToutle_10-04-80.jpg"/>
          <p:cNvPicPr>
            <a:picLocks noChangeAspect="1"/>
          </p:cNvPicPr>
          <p:nvPr/>
        </p:nvPicPr>
        <p:blipFill>
          <a:blip r:embed="rId3" cstate="print"/>
          <a:stretch>
            <a:fillRect/>
          </a:stretch>
        </p:blipFill>
        <p:spPr>
          <a:xfrm>
            <a:off x="0" y="0"/>
            <a:ext cx="4038600" cy="6477000"/>
          </a:xfrm>
          <a:prstGeom prst="rect">
            <a:avLst/>
          </a:prstGeom>
        </p:spPr>
      </p:pic>
      <p:pic>
        <p:nvPicPr>
          <p:cNvPr id="7" name="Picture 6" descr="MSH80_mudline_near_toutle_river_bridge_summer_1980.jpg"/>
          <p:cNvPicPr>
            <a:picLocks noChangeAspect="1"/>
          </p:cNvPicPr>
          <p:nvPr/>
        </p:nvPicPr>
        <p:blipFill>
          <a:blip r:embed="rId4" cstate="print"/>
          <a:stretch>
            <a:fillRect/>
          </a:stretch>
        </p:blipFill>
        <p:spPr>
          <a:xfrm>
            <a:off x="4876800" y="0"/>
            <a:ext cx="4267200" cy="6477000"/>
          </a:xfrm>
          <a:prstGeom prst="rect">
            <a:avLst/>
          </a:prstGeom>
        </p:spPr>
      </p:pic>
      <p:sp>
        <p:nvSpPr>
          <p:cNvPr id="8" name="Title 7"/>
          <p:cNvSpPr>
            <a:spLocks noGrp="1"/>
          </p:cNvSpPr>
          <p:nvPr>
            <p:ph type="title"/>
          </p:nvPr>
        </p:nvSpPr>
        <p:spPr/>
        <p:txBody>
          <a:bodyPr>
            <a:normAutofit/>
          </a:bodyPr>
          <a:lstStyle/>
          <a:p>
            <a:r>
              <a:rPr lang="en-US" sz="4800" dirty="0" err="1" smtClean="0">
                <a:solidFill>
                  <a:srgbClr val="C00000"/>
                </a:solidFill>
              </a:rPr>
              <a:t>Lahar</a:t>
            </a:r>
            <a:endParaRPr lang="en-US" sz="4800"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22</a:t>
            </a:fld>
            <a:endParaRPr lang="en-US">
              <a:solidFill>
                <a:prstClr val="white">
                  <a:shade val="50000"/>
                </a:prst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eaLnBrk="1" hangingPunct="1">
              <a:defRPr/>
            </a:pPr>
            <a:r>
              <a:rPr lang="en-US" sz="4000" dirty="0" smtClean="0">
                <a:solidFill>
                  <a:srgbClr val="990000"/>
                </a:solidFill>
                <a:effectLst>
                  <a:outerShdw blurRad="38100" dist="38100" dir="2700000" algn="tl">
                    <a:srgbClr val="000000">
                      <a:alpha val="43137"/>
                    </a:srgbClr>
                  </a:outerShdw>
                </a:effectLst>
              </a:rPr>
              <a:t>Hazards in the air</a:t>
            </a:r>
            <a:endParaRPr lang="en-US" sz="4000"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038600"/>
          </a:xfrm>
          <a:noFill/>
        </p:spPr>
        <p:txBody>
          <a:bodyPr/>
          <a:lstStyle/>
          <a:p>
            <a:pPr eaLnBrk="1" hangingPunct="1">
              <a:defRPr/>
            </a:pPr>
            <a:r>
              <a:rPr lang="en-US" dirty="0" smtClean="0">
                <a:solidFill>
                  <a:schemeClr val="bg1"/>
                </a:solidFill>
              </a:rPr>
              <a:t>Ash/sulfate aerosol can cause significant damage to airframes, and engine components</a:t>
            </a:r>
          </a:p>
          <a:p>
            <a:pPr lvl="1" eaLnBrk="1" hangingPunct="1">
              <a:defRPr/>
            </a:pPr>
            <a:r>
              <a:rPr lang="en-US" dirty="0" smtClean="0">
                <a:solidFill>
                  <a:schemeClr val="bg1"/>
                </a:solidFill>
              </a:rPr>
              <a:t>in-flight engine loss</a:t>
            </a:r>
          </a:p>
          <a:p>
            <a:pPr lvl="1" eaLnBrk="1" hangingPunct="1">
              <a:defRPr/>
            </a:pPr>
            <a:r>
              <a:rPr lang="en-US" dirty="0" smtClean="0">
                <a:solidFill>
                  <a:schemeClr val="bg1"/>
                </a:solidFill>
              </a:rPr>
              <a:t>windshield abrasion/crazing</a:t>
            </a:r>
          </a:p>
          <a:p>
            <a:pPr lvl="1" eaLnBrk="1" hangingPunct="1">
              <a:defRPr/>
            </a:pPr>
            <a:r>
              <a:rPr lang="en-US" dirty="0" smtClean="0">
                <a:solidFill>
                  <a:schemeClr val="bg1"/>
                </a:solidFill>
              </a:rPr>
              <a:t>instrument damage</a:t>
            </a:r>
          </a:p>
          <a:p>
            <a:pPr eaLnBrk="1" hangingPunct="1">
              <a:defRPr/>
            </a:pPr>
            <a:r>
              <a:rPr lang="en-US" dirty="0" smtClean="0">
                <a:solidFill>
                  <a:schemeClr val="bg1"/>
                </a:solidFill>
              </a:rPr>
              <a:t>Ash avoidance causes substantial delays  in flight operations</a:t>
            </a:r>
          </a:p>
          <a:p>
            <a:pPr eaLnBrk="1" hangingPunct="1">
              <a:defRPr/>
            </a:pPr>
            <a:r>
              <a:rPr lang="en-US" dirty="0" smtClean="0">
                <a:solidFill>
                  <a:schemeClr val="bg1"/>
                </a:solidFill>
              </a:rPr>
              <a:t>Unknown health hazards associated with gases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23</a:t>
            </a:fld>
            <a:endParaRPr lang="en-US" dirty="0">
              <a:solidFill>
                <a:prstClr val="white">
                  <a:shade val="50000"/>
                </a:prst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sz="4000" dirty="0" smtClean="0">
                <a:solidFill>
                  <a:srgbClr val="C00000"/>
                </a:solidFill>
                <a:effectLst>
                  <a:outerShdw blurRad="38100" dist="38100" dir="2700000" algn="tl">
                    <a:srgbClr val="000000">
                      <a:alpha val="43137"/>
                    </a:srgbClr>
                  </a:outerShdw>
                </a:effectLst>
              </a:rPr>
              <a:t>Volcanic Plumes as Hazards to Aircraft Over the Past 35 Years</a:t>
            </a:r>
            <a:endParaRPr lang="en-US" dirty="0">
              <a:solidFill>
                <a:srgbClr val="C00000"/>
              </a:solidFill>
              <a:effectLst>
                <a:outerShdw blurRad="38100" dist="38100" dir="2700000" algn="tl">
                  <a:srgbClr val="000000">
                    <a:alpha val="43137"/>
                  </a:srgbClr>
                </a:outerShdw>
              </a:effectLst>
            </a:endParaRPr>
          </a:p>
        </p:txBody>
      </p:sp>
      <p:sp>
        <p:nvSpPr>
          <p:cNvPr id="14339" name="Content Placeholder 2"/>
          <p:cNvSpPr>
            <a:spLocks noGrp="1"/>
          </p:cNvSpPr>
          <p:nvPr>
            <p:ph idx="1"/>
          </p:nvPr>
        </p:nvSpPr>
        <p:spPr>
          <a:xfrm>
            <a:off x="457200" y="1295400"/>
            <a:ext cx="8229600" cy="5105400"/>
          </a:xfrm>
        </p:spPr>
        <p:txBody>
          <a:bodyPr/>
          <a:lstStyle/>
          <a:p>
            <a:pPr eaLnBrk="1" hangingPunct="1"/>
            <a:r>
              <a:rPr lang="en-US" dirty="0" smtClean="0">
                <a:solidFill>
                  <a:schemeClr val="bg1"/>
                </a:solidFill>
              </a:rPr>
              <a:t>Over the last 35 (1973-2008) years, there have been about 120 documented aircraft encounters with volcanic ash which sustained some sort of damage. </a:t>
            </a:r>
          </a:p>
          <a:p>
            <a:pPr eaLnBrk="1" hangingPunct="1"/>
            <a:r>
              <a:rPr lang="en-US" dirty="0" smtClean="0">
                <a:solidFill>
                  <a:schemeClr val="bg1"/>
                </a:solidFill>
              </a:rPr>
              <a:t>Total repair costs of around $300 million. </a:t>
            </a:r>
          </a:p>
          <a:p>
            <a:pPr eaLnBrk="1" hangingPunct="1"/>
            <a:r>
              <a:rPr lang="en-US" dirty="0" smtClean="0">
                <a:solidFill>
                  <a:schemeClr val="bg1"/>
                </a:solidFill>
              </a:rPr>
              <a:t>At least 9 of these encounters resulted in temporary engine failure, with 3 aircraft losing power from all engines. </a:t>
            </a:r>
          </a:p>
          <a:p>
            <a:pPr eaLnBrk="1" hangingPunct="1"/>
            <a:r>
              <a:rPr lang="en-US" dirty="0" smtClean="0">
                <a:solidFill>
                  <a:schemeClr val="bg1"/>
                </a:solidFill>
              </a:rPr>
              <a:t>These engine failures have occurred at distances ranging from 150 to 600 miles from the erupting volcano. </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solidFill>
                  <a:prstClr val="white">
                    <a:shade val="50000"/>
                  </a:prstClr>
                </a:solidFill>
              </a:rPr>
              <a:pPr>
                <a:defRPr/>
              </a:pPr>
              <a:t>24</a:t>
            </a:fld>
            <a:endParaRPr lang="en-US">
              <a:solidFill>
                <a:prstClr val="white">
                  <a:shade val="50000"/>
                </a:prst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Recent Example: </a:t>
            </a:r>
            <a:r>
              <a:rPr lang="en-US" dirty="0" err="1" smtClean="0">
                <a:solidFill>
                  <a:srgbClr val="C00000"/>
                </a:solidFill>
                <a:effectLst>
                  <a:outerShdw blurRad="38100" dist="38100" dir="2700000" algn="tl">
                    <a:srgbClr val="000000">
                      <a:alpha val="43137"/>
                    </a:srgbClr>
                  </a:outerShdw>
                </a:effectLst>
              </a:rPr>
              <a:t>Eyjafjallajökull</a:t>
            </a:r>
            <a:r>
              <a:rPr lang="en-US" dirty="0" smtClean="0">
                <a:solidFill>
                  <a:srgbClr val="C00000"/>
                </a:solidFill>
                <a:effectLst>
                  <a:outerShdw blurRad="38100" dist="38100" dir="2700000" algn="tl">
                    <a:srgbClr val="000000">
                      <a:alpha val="43137"/>
                    </a:srgbClr>
                  </a:outerShdw>
                </a:effectLst>
              </a:rPr>
              <a:t> </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and the Aviation Industry</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534400" cy="4708525"/>
          </a:xfrm>
        </p:spPr>
        <p:txBody>
          <a:bodyPr/>
          <a:lstStyle/>
          <a:p>
            <a:r>
              <a:rPr lang="en-US" dirty="0" err="1" smtClean="0">
                <a:solidFill>
                  <a:schemeClr val="bg1"/>
                </a:solidFill>
              </a:rPr>
              <a:t>Eyjafjallajökull</a:t>
            </a:r>
            <a:r>
              <a:rPr lang="en-US" dirty="0" smtClean="0">
                <a:solidFill>
                  <a:schemeClr val="bg1"/>
                </a:solidFill>
              </a:rPr>
              <a:t> volcano, Iceland: 14 - 24 April, 2010 – near $2.0 billion loss in revenue.  </a:t>
            </a:r>
          </a:p>
          <a:p>
            <a:r>
              <a:rPr lang="en-US" dirty="0" smtClean="0">
                <a:solidFill>
                  <a:schemeClr val="bg1"/>
                </a:solidFill>
              </a:rPr>
              <a:t>27 of the major airports in Europe were closed at one time</a:t>
            </a:r>
          </a:p>
          <a:p>
            <a:r>
              <a:rPr lang="en-US" dirty="0" smtClean="0">
                <a:solidFill>
                  <a:schemeClr val="bg1"/>
                </a:solidFill>
              </a:rPr>
              <a:t> Over 90,000 flights were canceled over a two week period. </a:t>
            </a:r>
          </a:p>
          <a:p>
            <a:r>
              <a:rPr lang="en-US" dirty="0" smtClean="0">
                <a:solidFill>
                  <a:schemeClr val="bg1"/>
                </a:solidFill>
              </a:rPr>
              <a:t>Dramatically affected: the mobility of people, transport of fresh food, medicine, machinery parts and more!</a:t>
            </a:r>
          </a:p>
          <a:p>
            <a:r>
              <a:rPr lang="en-US" dirty="0" smtClean="0">
                <a:solidFill>
                  <a:schemeClr val="bg1"/>
                </a:solidFill>
              </a:rPr>
              <a:t>Global impact on mobility was tremendous!</a:t>
            </a:r>
            <a:r>
              <a:rPr lang="en-US" u="sng" dirty="0" smtClean="0">
                <a:solidFill>
                  <a:schemeClr val="bg1"/>
                </a:solidFill>
              </a:rPr>
              <a:t> </a:t>
            </a: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25</a:t>
            </a:fld>
            <a:endParaRPr lang="en-US">
              <a:solidFill>
                <a:prstClr val="white">
                  <a:shade val="50000"/>
                </a:prst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rmAutofit/>
          </a:bodyPr>
          <a:lstStyle/>
          <a:p>
            <a:r>
              <a:rPr lang="en-US" dirty="0" smtClean="0">
                <a:solidFill>
                  <a:srgbClr val="990000"/>
                </a:solidFill>
                <a:effectLst>
                  <a:outerShdw blurRad="38100" dist="38100" dir="2700000" algn="tl">
                    <a:srgbClr val="000000">
                      <a:alpha val="43137"/>
                    </a:srgbClr>
                  </a:outerShdw>
                </a:effectLst>
              </a:rPr>
              <a:t>Hazards on the Ground</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334000"/>
          </a:xfrm>
        </p:spPr>
        <p:txBody>
          <a:bodyPr/>
          <a:lstStyle/>
          <a:p>
            <a:r>
              <a:rPr lang="en-US" dirty="0" smtClean="0">
                <a:solidFill>
                  <a:schemeClr val="bg1"/>
                </a:solidFill>
              </a:rPr>
              <a:t>Explosive eruptions can destroy vegetation and deposit volcanic rocks and ash over wide areas.</a:t>
            </a:r>
          </a:p>
          <a:p>
            <a:r>
              <a:rPr lang="en-US" dirty="0" smtClean="0">
                <a:solidFill>
                  <a:schemeClr val="bg1"/>
                </a:solidFill>
              </a:rPr>
              <a:t>Mud and debris flows, flash flooding, </a:t>
            </a:r>
            <a:r>
              <a:rPr lang="en-US" dirty="0" err="1" smtClean="0">
                <a:solidFill>
                  <a:schemeClr val="bg1"/>
                </a:solidFill>
              </a:rPr>
              <a:t>wildland</a:t>
            </a:r>
            <a:r>
              <a:rPr lang="en-US" dirty="0" smtClean="0">
                <a:solidFill>
                  <a:schemeClr val="bg1"/>
                </a:solidFill>
              </a:rPr>
              <a:t> fires, and hot </a:t>
            </a:r>
            <a:r>
              <a:rPr lang="en-US" dirty="0" err="1" smtClean="0">
                <a:solidFill>
                  <a:schemeClr val="bg1"/>
                </a:solidFill>
              </a:rPr>
              <a:t>ashflows</a:t>
            </a:r>
            <a:r>
              <a:rPr lang="en-US" dirty="0" smtClean="0">
                <a:solidFill>
                  <a:schemeClr val="bg1"/>
                </a:solidFill>
              </a:rPr>
              <a:t>.</a:t>
            </a:r>
          </a:p>
          <a:p>
            <a:r>
              <a:rPr lang="en-US" dirty="0" smtClean="0">
                <a:solidFill>
                  <a:schemeClr val="bg1"/>
                </a:solidFill>
              </a:rPr>
              <a:t>Irritant to eyes, skin and respiratory systems</a:t>
            </a:r>
          </a:p>
          <a:p>
            <a:pPr lvl="1"/>
            <a:r>
              <a:rPr lang="en-US" dirty="0" smtClean="0">
                <a:solidFill>
                  <a:schemeClr val="bg1"/>
                </a:solidFill>
              </a:rPr>
              <a:t>Ash and Gases - SO</a:t>
            </a:r>
            <a:r>
              <a:rPr lang="en-US" baseline="-25000" dirty="0" smtClean="0">
                <a:solidFill>
                  <a:schemeClr val="bg1"/>
                </a:solidFill>
              </a:rPr>
              <a:t>2</a:t>
            </a:r>
            <a:r>
              <a:rPr lang="en-US" dirty="0" smtClean="0">
                <a:solidFill>
                  <a:schemeClr val="bg1"/>
                </a:solidFill>
              </a:rPr>
              <a:t>, CO</a:t>
            </a:r>
            <a:r>
              <a:rPr lang="en-US" baseline="-25000" dirty="0" smtClean="0">
                <a:solidFill>
                  <a:schemeClr val="bg1"/>
                </a:solidFill>
              </a:rPr>
              <a:t>2</a:t>
            </a:r>
            <a:r>
              <a:rPr lang="en-US" dirty="0" smtClean="0">
                <a:solidFill>
                  <a:schemeClr val="bg1"/>
                </a:solidFill>
              </a:rPr>
              <a:t>, and HF (acid)</a:t>
            </a:r>
          </a:p>
          <a:p>
            <a:r>
              <a:rPr lang="en-US" dirty="0" smtClean="0">
                <a:solidFill>
                  <a:schemeClr val="bg1"/>
                </a:solidFill>
              </a:rPr>
              <a:t>Destroys vegetation</a:t>
            </a:r>
          </a:p>
          <a:p>
            <a:r>
              <a:rPr lang="en-US" dirty="0" smtClean="0">
                <a:solidFill>
                  <a:schemeClr val="bg1"/>
                </a:solidFill>
              </a:rPr>
              <a:t>Collapsed roofs due to heavy ash fall</a:t>
            </a:r>
          </a:p>
          <a:p>
            <a:r>
              <a:rPr lang="en-US" dirty="0" smtClean="0">
                <a:solidFill>
                  <a:schemeClr val="bg1"/>
                </a:solidFill>
              </a:rPr>
              <a:t>Damage to mechanical equipment</a:t>
            </a:r>
          </a:p>
          <a:p>
            <a:r>
              <a:rPr lang="en-US" dirty="0" smtClean="0">
                <a:solidFill>
                  <a:schemeClr val="bg1"/>
                </a:solidFill>
              </a:rPr>
              <a:t>Impacts to ground transportation (slippery surfaces)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26</a:t>
            </a:fld>
            <a:endParaRPr lang="en-US">
              <a:solidFill>
                <a:prstClr val="white">
                  <a:shade val="50000"/>
                </a:prst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28600"/>
            <a:ext cx="8229600" cy="1143000"/>
          </a:xfrm>
        </p:spPr>
        <p:txBody>
          <a:bodyPr>
            <a:normAutofit/>
          </a:bodyPr>
          <a:lstStyle/>
          <a:p>
            <a:r>
              <a:rPr lang="en-US" sz="5400" dirty="0" smtClean="0">
                <a:solidFill>
                  <a:srgbClr val="C00000"/>
                </a:solidFill>
              </a:rPr>
              <a:t>Volcanic Ash</a:t>
            </a:r>
            <a:endParaRPr lang="en-US" sz="5400"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27</a:t>
            </a:fld>
            <a:endParaRPr lang="en-US">
              <a:solidFill>
                <a:prstClr val="white">
                  <a:shade val="50000"/>
                </a:prstClr>
              </a:solidFill>
            </a:endParaRPr>
          </a:p>
        </p:txBody>
      </p:sp>
      <p:sp>
        <p:nvSpPr>
          <p:cNvPr id="7" name="TextBox 6"/>
          <p:cNvSpPr txBox="1"/>
          <p:nvPr/>
        </p:nvSpPr>
        <p:spPr>
          <a:xfrm>
            <a:off x="5257800" y="6611779"/>
            <a:ext cx="3352800" cy="246221"/>
          </a:xfrm>
          <a:prstGeom prst="rect">
            <a:avLst/>
          </a:prstGeom>
          <a:noFill/>
        </p:spPr>
        <p:txBody>
          <a:bodyPr wrap="square" rtlCol="0">
            <a:spAutoFit/>
          </a:bodyPr>
          <a:lstStyle/>
          <a:p>
            <a:r>
              <a:rPr lang="en-US" sz="1000" dirty="0" smtClean="0"/>
              <a:t>Mount Redoubt – December 1989: USGS - Joyce Warren</a:t>
            </a:r>
            <a:endParaRPr lang="en-US" sz="1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body" sz="half" idx="1"/>
          </p:nvPr>
        </p:nvSpPr>
        <p:spPr>
          <a:xfrm>
            <a:off x="609600" y="838200"/>
            <a:ext cx="7848600" cy="5410200"/>
          </a:xfrm>
          <a:noFill/>
        </p:spPr>
        <p:txBody>
          <a:bodyPr/>
          <a:lstStyle/>
          <a:p>
            <a:pPr>
              <a:buClr>
                <a:schemeClr val="tx1"/>
              </a:buClr>
              <a:buSzPct val="75000"/>
              <a:buFont typeface="Wingdings" pitchFamily="2" charset="2"/>
              <a:buChar char="§"/>
            </a:pPr>
            <a:r>
              <a:rPr lang="en-US" sz="2800" dirty="0" smtClean="0">
                <a:solidFill>
                  <a:schemeClr val="bg1"/>
                </a:solidFill>
                <a:effectLst/>
              </a:rPr>
              <a:t>All 4 engines failed within 59 seconds</a:t>
            </a:r>
          </a:p>
          <a:p>
            <a:pPr>
              <a:buClr>
                <a:schemeClr val="tx1"/>
              </a:buClr>
              <a:buSzPct val="75000"/>
              <a:buFont typeface="Wingdings" pitchFamily="2" charset="2"/>
              <a:buChar char="§"/>
            </a:pPr>
            <a:r>
              <a:rPr lang="en-US" sz="2800" dirty="0" smtClean="0">
                <a:solidFill>
                  <a:schemeClr val="bg1"/>
                </a:solidFill>
                <a:effectLst/>
              </a:rPr>
              <a:t>False cargo compartment fire warning indication required special attention by the crew</a:t>
            </a:r>
          </a:p>
          <a:p>
            <a:pPr>
              <a:buClr>
                <a:schemeClr val="tx1"/>
              </a:buClr>
              <a:buSzPct val="75000"/>
              <a:buFont typeface="Wingdings" pitchFamily="2" charset="2"/>
              <a:buChar char="§"/>
            </a:pPr>
            <a:r>
              <a:rPr lang="en-US" sz="2800" dirty="0" smtClean="0">
                <a:solidFill>
                  <a:schemeClr val="bg1"/>
                </a:solidFill>
                <a:effectLst/>
              </a:rPr>
              <a:t>All normal airspeed indications failed</a:t>
            </a:r>
          </a:p>
          <a:p>
            <a:pPr>
              <a:buClr>
                <a:schemeClr val="tx1"/>
              </a:buClr>
              <a:buSzPct val="75000"/>
              <a:buFont typeface="Wingdings" pitchFamily="2" charset="2"/>
              <a:buChar char="§"/>
            </a:pPr>
            <a:r>
              <a:rPr lang="en-US" sz="2800" dirty="0" smtClean="0">
                <a:solidFill>
                  <a:schemeClr val="bg1"/>
                </a:solidFill>
                <a:effectLst/>
              </a:rPr>
              <a:t>Avionics compartments overheated</a:t>
            </a:r>
          </a:p>
          <a:p>
            <a:pPr>
              <a:buClr>
                <a:schemeClr val="tx1"/>
              </a:buClr>
              <a:buSzPct val="75000"/>
              <a:buFont typeface="Wingdings" pitchFamily="2" charset="2"/>
              <a:buChar char="§"/>
            </a:pPr>
            <a:r>
              <a:rPr lang="en-US" sz="2800" dirty="0" smtClean="0">
                <a:solidFill>
                  <a:schemeClr val="bg1"/>
                </a:solidFill>
                <a:effectLst/>
              </a:rPr>
              <a:t>Engines eventually re-started but delivered reduced performance</a:t>
            </a:r>
          </a:p>
          <a:p>
            <a:pPr>
              <a:buClr>
                <a:schemeClr val="tx1"/>
              </a:buClr>
              <a:buSzPct val="75000"/>
              <a:buFont typeface="Wingdings" pitchFamily="2" charset="2"/>
              <a:buChar char="§"/>
            </a:pPr>
            <a:r>
              <a:rPr lang="en-US" sz="2800" dirty="0" smtClean="0">
                <a:solidFill>
                  <a:schemeClr val="bg1"/>
                </a:solidFill>
              </a:rPr>
              <a:t>Although the aircraft eventually landed safely, there was $80 million dollars damage to the airplane</a:t>
            </a:r>
          </a:p>
          <a:p>
            <a:pPr>
              <a:buClr>
                <a:schemeClr val="tx1"/>
              </a:buClr>
              <a:buSzPct val="75000"/>
              <a:buNone/>
            </a:pPr>
            <a:endParaRPr lang="en-US" sz="3200" dirty="0" smtClean="0">
              <a:solidFill>
                <a:schemeClr val="bg1"/>
              </a:solidFill>
              <a:effectLst/>
            </a:endParaRPr>
          </a:p>
        </p:txBody>
      </p:sp>
      <p:sp>
        <p:nvSpPr>
          <p:cNvPr id="18435" name="Rectangle 1030"/>
          <p:cNvSpPr>
            <a:spLocks noGrp="1" noChangeArrowheads="1"/>
          </p:cNvSpPr>
          <p:nvPr>
            <p:ph type="title"/>
          </p:nvPr>
        </p:nvSpPr>
        <p:spPr>
          <a:xfrm>
            <a:off x="457200" y="0"/>
            <a:ext cx="8191500" cy="774700"/>
          </a:xfrm>
          <a:noFill/>
        </p:spPr>
        <p:txBody>
          <a:bodyPr>
            <a:normAutofit fontScale="90000"/>
          </a:bodyPr>
          <a:lstStyle/>
          <a:p>
            <a:pPr algn="ctr"/>
            <a:r>
              <a:rPr lang="en-US" b="1" dirty="0" smtClean="0">
                <a:solidFill>
                  <a:srgbClr val="C00000"/>
                </a:solidFill>
              </a:rPr>
              <a:t>Synopsis of KLM-867 Incident</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solidFill>
                  <a:prstClr val="white">
                    <a:shade val="50000"/>
                  </a:prstClr>
                </a:solidFill>
              </a:rPr>
              <a:pPr>
                <a:defRPr/>
              </a:pPr>
              <a:t>29</a:t>
            </a:fld>
            <a:endParaRPr lang="en-US">
              <a:solidFill>
                <a:prstClr val="white">
                  <a:shade val="50000"/>
                </a:prstClr>
              </a:solidFill>
            </a:endParaRPr>
          </a:p>
        </p:txBody>
      </p:sp>
      <p:pic>
        <p:nvPicPr>
          <p:cNvPr id="6" name="Picture 5" descr="VesuviusB25JohnSnowden.jpeg"/>
          <p:cNvPicPr>
            <a:picLocks noChangeAspect="1"/>
          </p:cNvPicPr>
          <p:nvPr/>
        </p:nvPicPr>
        <p:blipFill>
          <a:blip r:embed="rId3" cstate="print"/>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by:  John Snowden, March 1944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accent5">
                <a:lumMod val="5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09600" y="457200"/>
            <a:ext cx="7772400" cy="1143000"/>
          </a:xfrm>
        </p:spPr>
        <p:txBody>
          <a:bodyPr/>
          <a:lstStyle/>
          <a:p>
            <a:r>
              <a:rPr lang="en-US" dirty="0">
                <a:solidFill>
                  <a:schemeClr val="tx1"/>
                </a:solidFill>
                <a:effectLst/>
              </a:rPr>
              <a:t>Volcanic Ash</a:t>
            </a:r>
          </a:p>
        </p:txBody>
      </p:sp>
      <p:sp>
        <p:nvSpPr>
          <p:cNvPr id="208899" name="Rectangle 3"/>
          <p:cNvSpPr>
            <a:spLocks noGrp="1" noChangeArrowheads="1"/>
          </p:cNvSpPr>
          <p:nvPr>
            <p:ph type="body" idx="1"/>
          </p:nvPr>
        </p:nvSpPr>
        <p:spPr>
          <a:xfrm>
            <a:off x="457200" y="1981200"/>
            <a:ext cx="8153400" cy="3276600"/>
          </a:xfrm>
        </p:spPr>
        <p:txBody>
          <a:bodyPr/>
          <a:lstStyle/>
          <a:p>
            <a:pPr>
              <a:buFontTx/>
              <a:buNone/>
            </a:pPr>
            <a:r>
              <a:rPr lang="en-US" b="1" dirty="0"/>
              <a:t>“Ash clouds are not an everyday issue and they do not provide frequent hazard.  But if encountered, volcanic ash can spoil your entire day.”											(</a:t>
            </a:r>
            <a:r>
              <a:rPr lang="en-US" b="1" dirty="0" err="1"/>
              <a:t>Engen</a:t>
            </a:r>
            <a:r>
              <a:rPr lang="en-US" b="1" dirty="0"/>
              <a:t>, </a:t>
            </a:r>
            <a:r>
              <a:rPr lang="en-US" b="1" dirty="0" smtClean="0"/>
              <a:t>1991)</a:t>
            </a:r>
            <a:endParaRPr 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990000"/>
                </a:solidFill>
                <a:effectLst>
                  <a:outerShdw blurRad="38100" dist="38100" dir="2700000" algn="tl">
                    <a:srgbClr val="000000">
                      <a:alpha val="43137"/>
                    </a:srgbClr>
                  </a:outerShdw>
                </a:effectLst>
              </a:rPr>
              <a:t>Volcanic Ash: What is it?</a:t>
            </a:r>
            <a:endParaRPr lang="en-US" dirty="0">
              <a:solidFill>
                <a:srgbClr val="990000"/>
              </a:solidFill>
              <a:effectLst>
                <a:outerShdw blurRad="38100" dist="38100" dir="2700000" algn="tl">
                  <a:srgbClr val="000000">
                    <a:alpha val="43137"/>
                  </a:srgbClr>
                </a:outerShdw>
              </a:effectLst>
            </a:endParaRPr>
          </a:p>
        </p:txBody>
      </p:sp>
      <p:sp>
        <p:nvSpPr>
          <p:cNvPr id="6147" name="Content Placeholder 2"/>
          <p:cNvSpPr>
            <a:spLocks noGrp="1"/>
          </p:cNvSpPr>
          <p:nvPr>
            <p:ph idx="1"/>
          </p:nvPr>
        </p:nvSpPr>
        <p:spPr/>
        <p:txBody>
          <a:bodyPr/>
          <a:lstStyle/>
          <a:p>
            <a:pPr eaLnBrk="1" hangingPunct="1"/>
            <a:r>
              <a:rPr lang="en-US" dirty="0" smtClean="0">
                <a:solidFill>
                  <a:schemeClr val="bg1"/>
                </a:solidFill>
              </a:rPr>
              <a:t>Results from an “explosive process.”</a:t>
            </a:r>
          </a:p>
          <a:p>
            <a:pPr eaLnBrk="1" hangingPunct="1"/>
            <a:r>
              <a:rPr lang="en-US" dirty="0" smtClean="0">
                <a:solidFill>
                  <a:schemeClr val="bg1"/>
                </a:solidFill>
              </a:rPr>
              <a:t>Volcanic glass, rock, or minerals </a:t>
            </a:r>
          </a:p>
          <a:p>
            <a:pPr eaLnBrk="1" hangingPunct="1"/>
            <a:r>
              <a:rPr lang="en-US" dirty="0" smtClean="0">
                <a:solidFill>
                  <a:schemeClr val="bg1"/>
                </a:solidFill>
              </a:rPr>
              <a:t>Size:   0.001 to 2.00 millimeters </a:t>
            </a:r>
          </a:p>
          <a:p>
            <a:pPr eaLnBrk="1" hangingPunct="1"/>
            <a:r>
              <a:rPr lang="en-US" dirty="0" smtClean="0">
                <a:solidFill>
                  <a:schemeClr val="bg1"/>
                </a:solidFill>
              </a:rPr>
              <a:t>Composition: mostly Silica (SiO2) or other minerals rich in silica.</a:t>
            </a:r>
          </a:p>
          <a:p>
            <a:pPr eaLnBrk="1" hangingPunct="1"/>
            <a:r>
              <a:rPr lang="en-US" dirty="0" smtClean="0">
                <a:solidFill>
                  <a:schemeClr val="bg1"/>
                </a:solidFill>
              </a:rPr>
              <a:t>It is both hard and </a:t>
            </a:r>
            <a:r>
              <a:rPr lang="en-US" smtClean="0">
                <a:solidFill>
                  <a:schemeClr val="bg1"/>
                </a:solidFill>
              </a:rPr>
              <a:t>rough (abrasive), </a:t>
            </a:r>
            <a:r>
              <a:rPr lang="en-US" dirty="0" smtClean="0">
                <a:solidFill>
                  <a:schemeClr val="bg1"/>
                </a:solidFill>
              </a:rPr>
              <a:t>and mostly insoluble in water (although many sulfide salts will oxidize in the presence of water making it highly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6DDBAB6-42F0-4343-AA32-CA0F3061AABF}" type="slidenum">
              <a:rPr lang="en-US">
                <a:solidFill>
                  <a:prstClr val="white">
                    <a:shade val="50000"/>
                  </a:prstClr>
                </a:solidFill>
              </a:rPr>
              <a:pPr>
                <a:defRPr/>
              </a:pPr>
              <a:t>30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fontScale="90000"/>
          </a:bodyPr>
          <a:lstStyle/>
          <a:p>
            <a:r>
              <a:rPr lang="en-US" dirty="0" smtClean="0"/>
              <a:t/>
            </a:r>
            <a:br>
              <a:rPr lang="en-US" dirty="0" smtClean="0"/>
            </a:br>
            <a:r>
              <a:rPr lang="en-US" dirty="0" smtClean="0">
                <a:solidFill>
                  <a:srgbClr val="C00000"/>
                </a:solidFill>
                <a:effectLst>
                  <a:outerShdw blurRad="38100" dist="38100" dir="2700000" algn="tl">
                    <a:srgbClr val="000000">
                      <a:alpha val="43137"/>
                    </a:srgbClr>
                  </a:outerShdw>
                </a:effectLst>
              </a:rPr>
              <a:t>Volcanic Ash Hazards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334000"/>
          </a:xfrm>
        </p:spPr>
        <p:txBody>
          <a:bodyPr/>
          <a:lstStyle/>
          <a:p>
            <a:r>
              <a:rPr lang="en-US" dirty="0" smtClean="0">
                <a:solidFill>
                  <a:schemeClr val="bg1"/>
                </a:solidFill>
              </a:rPr>
              <a:t>Volcanic Ash</a:t>
            </a:r>
          </a:p>
          <a:p>
            <a:pPr lvl="1"/>
            <a:r>
              <a:rPr lang="en-US" dirty="0" smtClean="0">
                <a:solidFill>
                  <a:schemeClr val="bg1"/>
                </a:solidFill>
              </a:rPr>
              <a:t>Abrasive and dense (machinery, roof loading)</a:t>
            </a:r>
          </a:p>
          <a:p>
            <a:pPr lvl="1"/>
            <a:r>
              <a:rPr lang="en-US" dirty="0" smtClean="0">
                <a:solidFill>
                  <a:schemeClr val="bg1"/>
                </a:solidFill>
              </a:rPr>
              <a:t>Conductive (electronics and power grids)</a:t>
            </a:r>
          </a:p>
          <a:p>
            <a:pPr lvl="1"/>
            <a:r>
              <a:rPr lang="en-US" dirty="0" smtClean="0">
                <a:solidFill>
                  <a:schemeClr val="bg1"/>
                </a:solidFill>
              </a:rPr>
              <a:t>Small (infiltration, respiratory concern)</a:t>
            </a:r>
          </a:p>
          <a:p>
            <a:r>
              <a:rPr lang="en-US" dirty="0" smtClean="0">
                <a:solidFill>
                  <a:schemeClr val="bg1"/>
                </a:solidFill>
              </a:rPr>
              <a:t>Ash fallout</a:t>
            </a:r>
          </a:p>
          <a:p>
            <a:pPr lvl="1"/>
            <a:r>
              <a:rPr lang="en-US" dirty="0" smtClean="0">
                <a:solidFill>
                  <a:schemeClr val="bg1"/>
                </a:solidFill>
              </a:rPr>
              <a:t>Most of the ash particles with diameter &gt;0.5mm fall near the volcano (within 25 km) within the first hour</a:t>
            </a:r>
          </a:p>
          <a:p>
            <a:pPr lvl="1"/>
            <a:r>
              <a:rPr lang="en-US" dirty="0" smtClean="0">
                <a:solidFill>
                  <a:schemeClr val="bg1"/>
                </a:solidFill>
              </a:rPr>
              <a:t>Fine grained ash typically falls out within 12-24 hours at distances of hundreds of km</a:t>
            </a:r>
          </a:p>
          <a:p>
            <a:r>
              <a:rPr lang="en-US" dirty="0" smtClean="0">
                <a:solidFill>
                  <a:schemeClr val="bg1"/>
                </a:solidFill>
              </a:rPr>
              <a:t>Drifting volcanic ash clouds hazardous to aviation</a:t>
            </a:r>
          </a:p>
          <a:p>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31</a:t>
            </a:fld>
            <a:endParaRPr lang="en-US">
              <a:solidFill>
                <a:prstClr val="white">
                  <a:shade val="50000"/>
                </a:prst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solidFill>
                  <a:prstClr val="white">
                    <a:shade val="50000"/>
                  </a:prstClr>
                </a:solidFill>
              </a:rPr>
              <a:pPr>
                <a:defRPr/>
              </a:pPr>
              <a:t>32</a:t>
            </a:fld>
            <a:endParaRPr lang="en-US">
              <a:solidFill>
                <a:prstClr val="white">
                  <a:shade val="50000"/>
                </a:prstClr>
              </a:solidFill>
            </a:endParaRPr>
          </a:p>
        </p:txBody>
      </p:sp>
      <p:pic>
        <p:nvPicPr>
          <p:cNvPr id="8197" name="Picture 5" descr="StHelens DSwanson USGS.jpg"/>
          <p:cNvPicPr>
            <a:picLocks noChangeAspect="1"/>
          </p:cNvPicPr>
          <p:nvPr/>
        </p:nvPicPr>
        <p:blipFill>
          <a:blip r:embed="rId3" cstate="print"/>
          <a:srcRect/>
          <a:stretch>
            <a:fillRect/>
          </a:stretch>
        </p:blipFill>
        <p:spPr bwMode="auto">
          <a:xfrm>
            <a:off x="304800" y="89535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cstate="print"/>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cstate="print"/>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04800" y="4629150"/>
            <a:ext cx="1454150"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Courtesy D. Swanson,</a:t>
            </a:r>
          </a:p>
          <a:p>
            <a:pPr eaLnBrk="0" fontAlgn="base" hangingPunct="0">
              <a:spcBef>
                <a:spcPct val="0"/>
              </a:spcBef>
              <a:spcAft>
                <a:spcPct val="0"/>
              </a:spcAft>
            </a:pPr>
            <a:r>
              <a:rPr lang="en-US" sz="1000" dirty="0">
                <a:solidFill>
                  <a:prstClr val="white"/>
                </a:solidFill>
                <a:latin typeface="Times" pitchFamily="18" charset="0"/>
              </a:rPr>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SEM image provided by </a:t>
            </a:r>
          </a:p>
          <a:p>
            <a:pPr eaLnBrk="0" fontAlgn="base" hangingPunct="0">
              <a:spcBef>
                <a:spcPct val="0"/>
              </a:spcBef>
              <a:spcAft>
                <a:spcPct val="0"/>
              </a:spcAft>
            </a:pPr>
            <a:r>
              <a:rPr lang="en-US" sz="1000">
                <a:solidFill>
                  <a:prstClr val="white"/>
                </a:solidFill>
                <a:latin typeface="Times" pitchFamily="18" charset="0"/>
              </a:rPr>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D. Wieprecht, USGS May 1980</a:t>
            </a:r>
          </a:p>
        </p:txBody>
      </p:sp>
      <p:sp>
        <p:nvSpPr>
          <p:cNvPr id="8" name="Title 7"/>
          <p:cNvSpPr>
            <a:spLocks noGrp="1"/>
          </p:cNvSpPr>
          <p:nvPr>
            <p:ph type="title"/>
          </p:nvPr>
        </p:nvSpPr>
        <p:spPr>
          <a:xfrm>
            <a:off x="457200" y="76200"/>
            <a:ext cx="8229600" cy="1143000"/>
          </a:xfrm>
        </p:spPr>
        <p:txBody>
          <a:bodyPr>
            <a:normAutofit fontScale="90000"/>
          </a:bodyPr>
          <a:lstStyle/>
          <a:p>
            <a:pPr eaLnBrk="1" hangingPunct="1">
              <a:defRPr/>
            </a:pPr>
            <a:r>
              <a:rPr lang="en-US" dirty="0" smtClean="0">
                <a:solidFill>
                  <a:srgbClr val="990000"/>
                </a:solidFill>
              </a:rPr>
              <a:t>Close-up: The Ash of Mount St. Helens</a:t>
            </a:r>
            <a:endParaRPr lang="en-US" dirty="0">
              <a:solidFill>
                <a:srgbClr val="99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6400800" cy="868362"/>
          </a:xfrm>
        </p:spPr>
        <p:txBody>
          <a:bodyPr/>
          <a:lstStyle/>
          <a:p>
            <a:pPr eaLnBrk="1" hangingPunct="1">
              <a:defRPr/>
            </a:pPr>
            <a:r>
              <a:rPr lang="en-US" dirty="0" smtClean="0">
                <a:solidFill>
                  <a:srgbClr val="C00000"/>
                </a:solidFill>
              </a:rPr>
              <a:t>Ash Health Hazards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05F1608D-ED05-4113-ABEA-452205655258}"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solidFill>
                  <a:prstClr val="white">
                    <a:shade val="50000"/>
                  </a:prstClr>
                </a:solidFill>
              </a:rPr>
              <a:pPr>
                <a:defRPr/>
              </a:pPr>
              <a:t>33</a:t>
            </a:fld>
            <a:endParaRPr lang="en-US">
              <a:solidFill>
                <a:prstClr val="white">
                  <a:shade val="50000"/>
                </a:prstClr>
              </a:solidFill>
            </a:endParaRPr>
          </a:p>
        </p:txBody>
      </p:sp>
      <p:sp>
        <p:nvSpPr>
          <p:cNvPr id="11267" name="Content Placeholder 6"/>
          <p:cNvSpPr>
            <a:spLocks noGrp="1"/>
          </p:cNvSpPr>
          <p:nvPr>
            <p:ph idx="4294967295"/>
          </p:nvPr>
        </p:nvSpPr>
        <p:spPr>
          <a:xfrm>
            <a:off x="0" y="1066800"/>
            <a:ext cx="8229600" cy="5410200"/>
          </a:xfrm>
        </p:spPr>
        <p:txBody>
          <a:bodyPr/>
          <a:lstStyle/>
          <a:p>
            <a:pPr eaLnBrk="1" hangingPunct="1">
              <a:buFont typeface="Wingdings 2" pitchFamily="18" charset="2"/>
              <a:buNone/>
            </a:pPr>
            <a:r>
              <a:rPr lang="en-US" sz="2400" dirty="0" smtClean="0"/>
              <a:t> </a:t>
            </a:r>
          </a:p>
        </p:txBody>
      </p:sp>
      <p:sp>
        <p:nvSpPr>
          <p:cNvPr id="8" name="TextBox 7"/>
          <p:cNvSpPr txBox="1"/>
          <p:nvPr/>
        </p:nvSpPr>
        <p:spPr>
          <a:xfrm>
            <a:off x="6324600" y="6581001"/>
            <a:ext cx="1371600" cy="276999"/>
          </a:xfrm>
          <a:prstGeom prst="rect">
            <a:avLst/>
          </a:prstGeom>
          <a:noFill/>
        </p:spPr>
        <p:txBody>
          <a:bodyPr wrap="square" rtlCol="0">
            <a:spAutoFit/>
          </a:bodyPr>
          <a:lstStyle/>
          <a:p>
            <a:pPr fontAlgn="base">
              <a:spcBef>
                <a:spcPct val="0"/>
              </a:spcBef>
              <a:spcAft>
                <a:spcPct val="0"/>
              </a:spcAft>
            </a:pPr>
            <a:r>
              <a:rPr lang="en-US" sz="1200" dirty="0">
                <a:solidFill>
                  <a:prstClr val="black"/>
                </a:solidFill>
                <a:latin typeface="Times" pitchFamily="18" charset="0"/>
              </a:rPr>
              <a:t>E.W. Wolfe, 1991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solidFill>
                  <a:prstClr val="white">
                    <a:shade val="50000"/>
                  </a:prstClr>
                </a:solidFill>
              </a:rPr>
              <a:pPr>
                <a:defRPr/>
              </a:pPr>
              <a:t>34</a:t>
            </a:fld>
            <a:endParaRPr lang="en-US">
              <a:solidFill>
                <a:prstClr val="white">
                  <a:shade val="50000"/>
                </a:prstClr>
              </a:solidFill>
            </a:endParaRPr>
          </a:p>
        </p:txBody>
      </p:sp>
      <p:sp>
        <p:nvSpPr>
          <p:cNvPr id="6" name="TextBox 5"/>
          <p:cNvSpPr txBox="1"/>
          <p:nvPr/>
        </p:nvSpPr>
        <p:spPr>
          <a:xfrm>
            <a:off x="990600" y="6611938"/>
            <a:ext cx="1460500" cy="246062"/>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Photo Courtesy NOAA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72000"/>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Volcanic Gases</a:t>
            </a:r>
            <a:endParaRPr lang="en-US" dirty="0">
              <a:solidFill>
                <a:srgbClr val="C00000"/>
              </a:solidFill>
              <a:effectLst>
                <a:outerShdw blurRad="38100" dist="38100" dir="2700000" algn="tl">
                  <a:srgbClr val="000000">
                    <a:alpha val="43137"/>
                  </a:srgbClr>
                </a:outerShdw>
              </a:effectLst>
            </a:endParaRPr>
          </a:p>
        </p:txBody>
      </p:sp>
      <p:sp>
        <p:nvSpPr>
          <p:cNvPr id="9219" name="Content Placeholder 4"/>
          <p:cNvSpPr>
            <a:spLocks noGrp="1"/>
          </p:cNvSpPr>
          <p:nvPr>
            <p:ph idx="1"/>
          </p:nvPr>
        </p:nvSpPr>
        <p:spPr>
          <a:xfrm>
            <a:off x="228600" y="990600"/>
            <a:ext cx="8686800" cy="5334000"/>
          </a:xfrm>
        </p:spPr>
        <p:txBody>
          <a:bodyPr/>
          <a:lstStyle/>
          <a:p>
            <a:pPr eaLnBrk="1" hangingPunct="1"/>
            <a:r>
              <a:rPr lang="en-US" sz="3200" b="1" dirty="0" smtClean="0">
                <a:solidFill>
                  <a:schemeClr val="bg1"/>
                </a:solidFill>
              </a:rPr>
              <a:t>The most abundant volcanic gases released into the atmosphere are: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O(g), CO</a:t>
            </a:r>
            <a:r>
              <a:rPr lang="en-US" sz="3200" b="1" baseline="-25000" dirty="0" smtClean="0">
                <a:solidFill>
                  <a:schemeClr val="bg1"/>
                </a:solidFill>
              </a:rPr>
              <a:t>2, </a:t>
            </a:r>
            <a:r>
              <a:rPr lang="en-US" sz="3200" b="1" dirty="0" smtClean="0">
                <a:solidFill>
                  <a:schemeClr val="bg1"/>
                </a:solidFill>
              </a:rPr>
              <a:t>and SO</a:t>
            </a:r>
            <a:r>
              <a:rPr lang="en-US" sz="3200" b="1" baseline="-25000" dirty="0" smtClean="0">
                <a:solidFill>
                  <a:schemeClr val="bg1"/>
                </a:solidFill>
              </a:rPr>
              <a:t>2</a:t>
            </a:r>
            <a:endParaRPr lang="en-US" sz="3200" b="1" dirty="0" smtClean="0">
              <a:solidFill>
                <a:schemeClr val="bg1"/>
              </a:solidFill>
            </a:endParaRPr>
          </a:p>
          <a:p>
            <a:pPr eaLnBrk="1" hangingPunct="1"/>
            <a:r>
              <a:rPr lang="en-US" sz="3200" b="1" dirty="0" smtClean="0">
                <a:solidFill>
                  <a:schemeClr val="bg1"/>
                </a:solidFill>
              </a:rPr>
              <a:t>Small or trace amounts of others gases include: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S, H</a:t>
            </a:r>
            <a:r>
              <a:rPr lang="en-US" sz="3200" b="1" baseline="-25000" dirty="0" smtClean="0">
                <a:solidFill>
                  <a:schemeClr val="bg1"/>
                </a:solidFill>
              </a:rPr>
              <a:t>2</a:t>
            </a:r>
            <a:r>
              <a:rPr lang="en-US" sz="3200" b="1" dirty="0" smtClean="0">
                <a:solidFill>
                  <a:schemeClr val="bg1"/>
                </a:solidFill>
              </a:rPr>
              <a:t>(g), CO, HCL, and HF</a:t>
            </a:r>
          </a:p>
          <a:p>
            <a:pPr eaLnBrk="1" hangingPunct="1"/>
            <a:r>
              <a:rPr lang="en-US" sz="3200" b="1" dirty="0" smtClean="0">
                <a:solidFill>
                  <a:schemeClr val="bg1"/>
                </a:solidFill>
              </a:rPr>
              <a:t>The volcanic gases that pose the greatest potential hazard to people, animals, agriculture, and property are: SO</a:t>
            </a:r>
            <a:r>
              <a:rPr lang="en-US" sz="3200" b="1" baseline="-25000" dirty="0" smtClean="0">
                <a:solidFill>
                  <a:schemeClr val="bg1"/>
                </a:solidFill>
              </a:rPr>
              <a:t>2</a:t>
            </a:r>
            <a:r>
              <a:rPr lang="en-US" sz="3200" b="1" dirty="0" smtClean="0">
                <a:solidFill>
                  <a:schemeClr val="bg1"/>
                </a:solidFill>
              </a:rPr>
              <a:t>, CO</a:t>
            </a:r>
            <a:r>
              <a:rPr lang="en-US" sz="3200" b="1" baseline="-25000" dirty="0" smtClean="0">
                <a:solidFill>
                  <a:schemeClr val="bg1"/>
                </a:solidFill>
              </a:rPr>
              <a:t>2</a:t>
            </a:r>
            <a:r>
              <a:rPr lang="en-US" sz="3200" b="1" dirty="0" smtClean="0">
                <a:solidFill>
                  <a:schemeClr val="bg1"/>
                </a:solidFill>
              </a:rPr>
              <a:t>, and HF (acid). </a:t>
            </a:r>
          </a:p>
          <a:p>
            <a:pPr eaLnBrk="1" hangingPunct="1"/>
            <a:endParaRPr lang="en-US" sz="1600" dirty="0" smtClean="0"/>
          </a:p>
          <a:p>
            <a:pPr eaLnBrk="1" hangingPunct="1"/>
            <a:endParaRPr lang="en-US" sz="1200" dirty="0" smtClean="0"/>
          </a:p>
          <a:p>
            <a:pPr eaLnBrk="1" hangingPunct="1"/>
            <a:endParaRPr lang="en-US" sz="1200" dirty="0" smtClean="0"/>
          </a:p>
        </p:txBody>
      </p:sp>
      <p:sp>
        <p:nvSpPr>
          <p:cNvPr id="3" name="Date Placeholder 2"/>
          <p:cNvSpPr>
            <a:spLocks noGrp="1"/>
          </p:cNvSpPr>
          <p:nvPr>
            <p:ph type="dt" sz="quarter" idx="10"/>
          </p:nvPr>
        </p:nvSpPr>
        <p:spPr/>
        <p:txBody>
          <a:bodyPr/>
          <a:lstStyle/>
          <a:p>
            <a:pPr>
              <a:defRPr/>
            </a:pPr>
            <a:r>
              <a:rPr lang="en-US" b="1" dirty="0" smtClean="0">
                <a:solidFill>
                  <a:prstClr val="black"/>
                </a:solidFill>
              </a:rPr>
              <a:t>Photo: S. R. Brantley (USGS)</a:t>
            </a:r>
            <a:endParaRPr lang="en-US" dirty="0">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solidFill>
                  <a:prstClr val="white">
                    <a:shade val="50000"/>
                  </a:prstClr>
                </a:solidFill>
              </a:rPr>
              <a:pPr>
                <a:defRPr/>
              </a:pPr>
              <a:t>35</a:t>
            </a:fld>
            <a:endParaRPr lang="en-US">
              <a:solidFill>
                <a:prstClr val="white">
                  <a:shade val="50000"/>
                </a:prst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152400"/>
            <a:ext cx="8229600" cy="1143000"/>
          </a:xfrm>
        </p:spPr>
        <p:txBody>
          <a:bodyPr>
            <a:noAutofit/>
          </a:bodyPr>
          <a:lstStyle/>
          <a:p>
            <a:pPr>
              <a:defRPr/>
            </a:pPr>
            <a:r>
              <a:rPr lang="en-US" sz="4800" dirty="0" smtClean="0">
                <a:solidFill>
                  <a:srgbClr val="C00000"/>
                </a:solidFill>
                <a:effectLst>
                  <a:outerShdw blurRad="38100" dist="38100" dir="2700000" algn="tl">
                    <a:srgbClr val="000000">
                      <a:alpha val="43137"/>
                    </a:srgbClr>
                  </a:outerShdw>
                </a:effectLst>
              </a:rPr>
              <a:t/>
            </a:r>
            <a:br>
              <a:rPr lang="en-US" sz="4800" dirty="0" smtClean="0">
                <a:solidFill>
                  <a:srgbClr val="C00000"/>
                </a:solidFill>
                <a:effectLst>
                  <a:outerShdw blurRad="38100" dist="38100" dir="2700000" algn="tl">
                    <a:srgbClr val="000000">
                      <a:alpha val="43137"/>
                    </a:srgbClr>
                  </a:outerShdw>
                </a:effectLst>
              </a:rPr>
            </a:br>
            <a:r>
              <a:rPr lang="en-US" sz="4800" dirty="0" smtClean="0">
                <a:solidFill>
                  <a:srgbClr val="C00000"/>
                </a:solidFill>
                <a:effectLst>
                  <a:outerShdw blurRad="38100" dist="38100" dir="2700000" algn="tl">
                    <a:srgbClr val="000000">
                      <a:alpha val="43137"/>
                    </a:srgbClr>
                  </a:outerShdw>
                </a:effectLst>
              </a:rPr>
              <a:t>SO</a:t>
            </a:r>
            <a:r>
              <a:rPr lang="en-US" sz="4800" baseline="-25000" dirty="0" smtClean="0">
                <a:solidFill>
                  <a:srgbClr val="C00000"/>
                </a:solidFill>
                <a:effectLst>
                  <a:outerShdw blurRad="38100" dist="38100" dir="2700000" algn="tl">
                    <a:srgbClr val="000000">
                      <a:alpha val="43137"/>
                    </a:srgbClr>
                  </a:outerShdw>
                </a:effectLst>
              </a:rPr>
              <a:t>2</a:t>
            </a:r>
            <a:r>
              <a:rPr lang="en-US" sz="4800" dirty="0" smtClean="0">
                <a:solidFill>
                  <a:srgbClr val="C00000"/>
                </a:solidFill>
                <a:effectLst>
                  <a:outerShdw blurRad="38100" dist="38100" dir="2700000" algn="tl">
                    <a:srgbClr val="000000">
                      <a:alpha val="43137"/>
                    </a:srgbClr>
                  </a:outerShdw>
                </a:effectLst>
              </a:rPr>
              <a:t> (g) – Sulfate Aerosols </a:t>
            </a:r>
            <a:br>
              <a:rPr lang="en-US" sz="4800" dirty="0" smtClean="0">
                <a:solidFill>
                  <a:srgbClr val="C00000"/>
                </a:solidFill>
                <a:effectLst>
                  <a:outerShdw blurRad="38100" dist="38100" dir="2700000" algn="tl">
                    <a:srgbClr val="000000">
                      <a:alpha val="43137"/>
                    </a:srgbClr>
                  </a:outerShdw>
                </a:effectLst>
              </a:rPr>
            </a:br>
            <a:endParaRPr lang="en-US" sz="4800" dirty="0">
              <a:solidFill>
                <a:srgbClr val="C00000"/>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457200" y="1524000"/>
            <a:ext cx="8229600" cy="4572000"/>
          </a:xfrm>
        </p:spPr>
        <p:txBody>
          <a:bodyPr>
            <a:normAutofit/>
          </a:bodyPr>
          <a:lstStyle/>
          <a:p>
            <a:r>
              <a:rPr lang="en-US" sz="3200" dirty="0" smtClean="0">
                <a:solidFill>
                  <a:schemeClr val="bg1"/>
                </a:solidFill>
              </a:rPr>
              <a:t>SO</a:t>
            </a:r>
            <a:r>
              <a:rPr lang="en-US" sz="3200" baseline="-25000" dirty="0" smtClean="0">
                <a:solidFill>
                  <a:schemeClr val="bg1"/>
                </a:solidFill>
              </a:rPr>
              <a:t>2</a:t>
            </a:r>
            <a:r>
              <a:rPr lang="en-US" sz="3200" dirty="0" smtClean="0">
                <a:solidFill>
                  <a:schemeClr val="bg1"/>
                </a:solidFill>
              </a:rPr>
              <a:t> as a proxy for ash  </a:t>
            </a:r>
            <a:endParaRPr lang="en-US" sz="3200" dirty="0">
              <a:solidFill>
                <a:schemeClr val="bg1"/>
              </a:solidFill>
            </a:endParaRPr>
          </a:p>
          <a:p>
            <a:r>
              <a:rPr lang="en-US" sz="3200" dirty="0" smtClean="0">
                <a:solidFill>
                  <a:schemeClr val="bg1"/>
                </a:solidFill>
              </a:rPr>
              <a:t>Following sulfur rich eruptions of El </a:t>
            </a:r>
            <a:r>
              <a:rPr lang="en-US" sz="3200" dirty="0" err="1" smtClean="0">
                <a:solidFill>
                  <a:schemeClr val="bg1"/>
                </a:solidFill>
              </a:rPr>
              <a:t>Chichón</a:t>
            </a:r>
            <a:r>
              <a:rPr lang="en-US" sz="3200" dirty="0" smtClean="0">
                <a:solidFill>
                  <a:schemeClr val="bg1"/>
                </a:solidFill>
              </a:rPr>
              <a:t> (1982) and Pinatubo ( 1991)</a:t>
            </a:r>
          </a:p>
          <a:p>
            <a:pPr lvl="1"/>
            <a:r>
              <a:rPr lang="en-US" sz="3200" dirty="0" smtClean="0">
                <a:solidFill>
                  <a:schemeClr val="bg1"/>
                </a:solidFill>
              </a:rPr>
              <a:t>Crazing of acrylic windows, forward airframe damage, fading of polyurethane paint, accumulation of sulfate deposits in turbines</a:t>
            </a:r>
          </a:p>
          <a:p>
            <a:r>
              <a:rPr lang="en-US" sz="3200" dirty="0" smtClean="0">
                <a:solidFill>
                  <a:schemeClr val="bg1"/>
                </a:solidFill>
              </a:rPr>
              <a:t>Haze &gt; reduced visibility (VOG)</a:t>
            </a:r>
            <a:endParaRPr lang="en-US" sz="3200" dirty="0">
              <a:solidFill>
                <a:schemeClr val="bg1"/>
              </a:solidFill>
            </a:endParaRPr>
          </a:p>
          <a:p>
            <a:endParaRPr lang="en-US"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ash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solidFill>
                  <a:prstClr val="white">
                    <a:shade val="50000"/>
                  </a:prstClr>
                </a:solidFill>
              </a:rPr>
              <a:pPr>
                <a:defRPr/>
              </a:pPr>
              <a:t>37</a:t>
            </a:fld>
            <a:endParaRPr lang="en-US">
              <a:solidFill>
                <a:prstClr val="white">
                  <a:shade val="50000"/>
                </a:prstClr>
              </a:solidFill>
            </a:endParaRPr>
          </a:p>
        </p:txBody>
      </p:sp>
      <p:sp>
        <p:nvSpPr>
          <p:cNvPr id="12293" name="TextBox 5"/>
          <p:cNvSpPr txBox="1">
            <a:spLocks noChangeArrowheads="1"/>
          </p:cNvSpPr>
          <p:nvPr/>
        </p:nvSpPr>
        <p:spPr bwMode="auto">
          <a:xfrm>
            <a:off x="7418388" y="6611937"/>
            <a:ext cx="1725612"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Photo: Jeff Williams, NASA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2667000" cy="2209800"/>
          </a:xfrm>
        </p:spPr>
        <p:txBody>
          <a:bodyPr/>
          <a:lstStyle/>
          <a:p>
            <a:pPr eaLnBrk="1" hangingPunct="1">
              <a:defRPr/>
            </a:pPr>
            <a:r>
              <a:rPr lang="en-US" dirty="0" smtClean="0">
                <a:solidFill>
                  <a:schemeClr val="tx1"/>
                </a:solidFill>
              </a:rPr>
              <a:t>Damage to Aircraft</a:t>
            </a:r>
            <a:endParaRPr lang="en-US" dirty="0">
              <a:solidFill>
                <a:schemeClr val="tx1"/>
              </a:solidFill>
            </a:endParaRPr>
          </a:p>
        </p:txBody>
      </p:sp>
      <p:pic>
        <p:nvPicPr>
          <p:cNvPr id="17411" name="Content Placeholder 7" descr="AircraftAshDamage1.jpg"/>
          <p:cNvPicPr>
            <a:picLocks noGrp="1" noChangeAspect="1"/>
          </p:cNvPicPr>
          <p:nvPr>
            <p:ph sz="half" idx="1"/>
          </p:nvPr>
        </p:nvPicPr>
        <p:blipFill>
          <a:blip r:embed="rId3" cstate="print"/>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solidFill>
                  <a:prstClr val="white">
                    <a:shade val="50000"/>
                  </a:prstClr>
                </a:solidFill>
              </a:rPr>
              <a:pPr>
                <a:defRPr/>
              </a:pPr>
              <a:t>38</a:t>
            </a:fld>
            <a:endParaRPr lang="en-US">
              <a:solidFill>
                <a:prstClr val="white">
                  <a:shade val="50000"/>
                </a:prstClr>
              </a:solidFill>
            </a:endParaRPr>
          </a:p>
        </p:txBody>
      </p:sp>
      <p:pic>
        <p:nvPicPr>
          <p:cNvPr id="17414" name="Picture 9" descr="plane damage.jpg"/>
          <p:cNvPicPr>
            <a:picLocks noChangeAspect="1"/>
          </p:cNvPicPr>
          <p:nvPr/>
        </p:nvPicPr>
        <p:blipFill>
          <a:blip r:embed="rId4" cstate="print"/>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cstate="print"/>
          <a:srcRect/>
          <a:stretch>
            <a:fillRect/>
          </a:stretch>
        </p:blipFill>
        <p:spPr>
          <a:xfrm>
            <a:off x="0" y="228600"/>
            <a:ext cx="6286500" cy="3164205"/>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black"/>
                </a:solidFill>
                <a:latin typeface="Times" pitchFamily="18" charset="0"/>
              </a:rPr>
              <a:t>Photo: R.L. Rieger, U.S. Navy</a:t>
            </a:r>
          </a:p>
          <a:p>
            <a:pPr eaLnBrk="0" fontAlgn="base" hangingPunct="0">
              <a:spcBef>
                <a:spcPct val="0"/>
              </a:spcBef>
              <a:spcAft>
                <a:spcPct val="0"/>
              </a:spcAft>
            </a:pPr>
            <a:endParaRPr lang="en-US" sz="1000">
              <a:solidFill>
                <a:prstClr val="white"/>
              </a:solidFill>
              <a:latin typeface="Times" pitchFamily="18" charset="0"/>
            </a:endParaRPr>
          </a:p>
        </p:txBody>
      </p:sp>
      <p:sp>
        <p:nvSpPr>
          <p:cNvPr id="17417" name="TextBox 12"/>
          <p:cNvSpPr txBox="1">
            <a:spLocks noChangeArrowheads="1"/>
          </p:cNvSpPr>
          <p:nvPr/>
        </p:nvSpPr>
        <p:spPr bwMode="auto">
          <a:xfrm>
            <a:off x="4572000" y="304800"/>
            <a:ext cx="1905000" cy="246063"/>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black"/>
                </a:solidFill>
                <a:latin typeface="Times" pitchFamily="18" charset="0"/>
              </a:rPr>
              <a:t>By Thomas J. </a:t>
            </a:r>
            <a:r>
              <a:rPr lang="en-US" sz="1000" dirty="0" err="1">
                <a:solidFill>
                  <a:prstClr val="black"/>
                </a:solidFill>
                <a:latin typeface="Times" pitchFamily="18" charset="0"/>
              </a:rPr>
              <a:t>Casadevall</a:t>
            </a:r>
            <a:endParaRPr lang="en-US" sz="1000" dirty="0">
              <a:solidFill>
                <a:prstClr val="black"/>
              </a:solidFill>
              <a:latin typeface="Times" pitchFamily="18" charset="0"/>
            </a:endParaRPr>
          </a:p>
        </p:txBody>
      </p:sp>
      <p:sp>
        <p:nvSpPr>
          <p:cNvPr id="15" name="TextBox 14"/>
          <p:cNvSpPr txBox="1"/>
          <p:nvPr/>
        </p:nvSpPr>
        <p:spPr>
          <a:xfrm>
            <a:off x="381000" y="6096000"/>
            <a:ext cx="1109663" cy="246063"/>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Courtesy OFCM</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r>
              <a:rPr lang="en-US" dirty="0" smtClean="0">
                <a:solidFill>
                  <a:srgbClr val="C00000"/>
                </a:solidFill>
              </a:rPr>
              <a:t>Volcanic Ash – What is Enough?</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39</a:t>
            </a:fld>
            <a:endParaRPr lang="en-US">
              <a:solidFill>
                <a:prstClr val="white">
                  <a:shade val="50000"/>
                </a:prstClr>
              </a:solidFill>
            </a:endParaRPr>
          </a:p>
        </p:txBody>
      </p:sp>
      <p:pic>
        <p:nvPicPr>
          <p:cNvPr id="11" name="Picture 10" descr="SnapShot_041908.jpg"/>
          <p:cNvPicPr>
            <a:picLocks noChangeAspect="1"/>
          </p:cNvPicPr>
          <p:nvPr/>
        </p:nvPicPr>
        <p:blipFill>
          <a:blip r:embed="rId3" cstate="print"/>
          <a:stretch>
            <a:fillRect/>
          </a:stretch>
        </p:blipFill>
        <p:spPr>
          <a:xfrm>
            <a:off x="6096000" y="1143000"/>
            <a:ext cx="2790825" cy="5410200"/>
          </a:xfrm>
          <a:prstGeom prst="rect">
            <a:avLst/>
          </a:prstGeom>
        </p:spPr>
      </p:pic>
      <p:pic>
        <p:nvPicPr>
          <p:cNvPr id="12" name="Picture 11" descr="SnapShot_043908.jpg"/>
          <p:cNvPicPr>
            <a:picLocks noChangeAspect="1"/>
          </p:cNvPicPr>
          <p:nvPr/>
        </p:nvPicPr>
        <p:blipFill>
          <a:blip r:embed="rId4" cstate="print"/>
          <a:stretch>
            <a:fillRect/>
          </a:stretch>
        </p:blipFill>
        <p:spPr>
          <a:xfrm>
            <a:off x="381000" y="990600"/>
            <a:ext cx="3962400" cy="3143250"/>
          </a:xfrm>
          <a:prstGeom prst="rect">
            <a:avLst/>
          </a:prstGeom>
        </p:spPr>
      </p:pic>
      <p:pic>
        <p:nvPicPr>
          <p:cNvPr id="13" name="Picture 12" descr="SnapShot_040108.jpg"/>
          <p:cNvPicPr>
            <a:picLocks noChangeAspect="1"/>
          </p:cNvPicPr>
          <p:nvPr/>
        </p:nvPicPr>
        <p:blipFill>
          <a:blip r:embed="rId5" cstate="print"/>
          <a:stretch>
            <a:fillRect/>
          </a:stretch>
        </p:blipFill>
        <p:spPr>
          <a:xfrm>
            <a:off x="1828800" y="3781425"/>
            <a:ext cx="3971925" cy="30765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Why Should this be Important to Most of Us?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may18_ashmap.gif"/>
          <p:cNvPicPr>
            <a:picLocks noGrp="1" noChangeAspect="1"/>
          </p:cNvPicPr>
          <p:nvPr>
            <p:ph idx="1"/>
          </p:nvPr>
        </p:nvPicPr>
        <p:blipFill>
          <a:blip r:embed="rId3" cstate="print"/>
          <a:stretch>
            <a:fillRect/>
          </a:stretch>
        </p:blipFill>
        <p:spPr>
          <a:xfrm>
            <a:off x="381000" y="1143000"/>
            <a:ext cx="8382000" cy="5410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a:t>
            </a:fld>
            <a:endParaRPr lang="en-US">
              <a:solidFill>
                <a:prstClr val="white">
                  <a:shade val="50000"/>
                </a:prstClr>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dirty="0" smtClean="0">
                <a:solidFill>
                  <a:srgbClr val="C00000"/>
                </a:solidFill>
              </a:rPr>
              <a:t>Effect of Volcanic Ash on Jet Engines</a:t>
            </a:r>
            <a:endParaRPr lang="en-US" dirty="0">
              <a:solidFill>
                <a:srgbClr val="C00000"/>
              </a:solidFill>
            </a:endParaRPr>
          </a:p>
        </p:txBody>
      </p:sp>
      <p:pic>
        <p:nvPicPr>
          <p:cNvPr id="6" name="Content Placeholder 5" descr="SnapShot_043413.jpg"/>
          <p:cNvPicPr>
            <a:picLocks noGrp="1" noChangeAspect="1"/>
          </p:cNvPicPr>
          <p:nvPr>
            <p:ph idx="1"/>
          </p:nvPr>
        </p:nvPicPr>
        <p:blipFill>
          <a:blip r:embed="rId3" cstate="print"/>
          <a:stretch>
            <a:fillRect/>
          </a:stretch>
        </p:blipFill>
        <p:spPr>
          <a:xfrm>
            <a:off x="152400" y="1066800"/>
            <a:ext cx="8839200" cy="54864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40</a:t>
            </a:fld>
            <a:endParaRPr lang="en-US">
              <a:solidFill>
                <a:prstClr val="white">
                  <a:shade val="50000"/>
                </a:prst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828800"/>
          </a:xfrm>
        </p:spPr>
        <p:txBody>
          <a:bodyPr>
            <a:normAutofit fontScale="90000"/>
          </a:bodyPr>
          <a:lstStyle/>
          <a:p>
            <a:r>
              <a:rPr lang="en-US" dirty="0" smtClean="0">
                <a:solidFill>
                  <a:srgbClr val="C00000"/>
                </a:solidFill>
              </a:rPr>
              <a:t/>
            </a:r>
            <a:br>
              <a:rPr lang="en-US" dirty="0" smtClean="0">
                <a:solidFill>
                  <a:srgbClr val="C00000"/>
                </a:solidFill>
              </a:rPr>
            </a:br>
            <a:r>
              <a:rPr lang="en-US" sz="1800" dirty="0" smtClean="0">
                <a:solidFill>
                  <a:srgbClr val="C00000"/>
                </a:solidFill>
                <a:effectLst>
                  <a:outerShdw blurRad="38100" dist="38100" dir="2700000" algn="tl">
                    <a:srgbClr val="000000">
                      <a:alpha val="43137"/>
                    </a:srgbClr>
                  </a:outerShdw>
                </a:effectLst>
              </a:rPr>
              <a:t>International Civil Aviation Organization</a:t>
            </a:r>
            <a:r>
              <a:rPr lang="en-US" dirty="0" smtClean="0">
                <a:solidFill>
                  <a:srgbClr val="C00000"/>
                </a:solidFill>
              </a:rPr>
              <a:t/>
            </a:r>
            <a:br>
              <a:rPr lang="en-US" dirty="0" smtClean="0">
                <a:solidFill>
                  <a:srgbClr val="C00000"/>
                </a:solidFill>
              </a:rPr>
            </a:br>
            <a:r>
              <a:rPr lang="en-US" sz="4400" dirty="0" smtClean="0">
                <a:solidFill>
                  <a:srgbClr val="C00000"/>
                </a:solidFill>
              </a:rPr>
              <a:t>ICAO ASH SEVERITY INDEX</a:t>
            </a:r>
            <a:r>
              <a:rPr lang="en-US" dirty="0" smtClean="0">
                <a:solidFill>
                  <a:srgbClr val="C00000"/>
                </a:solidFill>
              </a:rPr>
              <a:t/>
            </a:r>
            <a:br>
              <a:rPr lang="en-US" dirty="0" smtClean="0">
                <a:solidFill>
                  <a:srgbClr val="C00000"/>
                </a:solidFill>
              </a:rPr>
            </a:br>
            <a:endParaRPr lang="en-US" dirty="0">
              <a:solidFill>
                <a:srgbClr val="C00000"/>
              </a:solidFill>
            </a:endParaRPr>
          </a:p>
        </p:txBody>
      </p:sp>
      <p:sp>
        <p:nvSpPr>
          <p:cNvPr id="5" name="Content Placeholder 4"/>
          <p:cNvSpPr>
            <a:spLocks noGrp="1"/>
          </p:cNvSpPr>
          <p:nvPr>
            <p:ph idx="1"/>
          </p:nvPr>
        </p:nvSpPr>
        <p:spPr>
          <a:xfrm>
            <a:off x="457200" y="1905000"/>
            <a:ext cx="8229600" cy="4724400"/>
          </a:xfrm>
        </p:spPr>
        <p:txBody>
          <a:bodyPr/>
          <a:lstStyle/>
          <a:p>
            <a:r>
              <a:rPr lang="en-US" sz="2400" dirty="0" smtClean="0">
                <a:solidFill>
                  <a:schemeClr val="bg1"/>
                </a:solidFill>
              </a:rPr>
              <a:t>Class 0: acrid odor, electrostatic discharge, no damage reported</a:t>
            </a:r>
          </a:p>
          <a:p>
            <a:r>
              <a:rPr lang="en-US" sz="2400" dirty="0" smtClean="0">
                <a:solidFill>
                  <a:schemeClr val="bg1"/>
                </a:solidFill>
              </a:rPr>
              <a:t>Class 1: light cabin dust, EGT fluctuations</a:t>
            </a:r>
          </a:p>
          <a:p>
            <a:r>
              <a:rPr lang="en-US" sz="2400" dirty="0" smtClean="0">
                <a:solidFill>
                  <a:schemeClr val="bg1"/>
                </a:solidFill>
              </a:rPr>
              <a:t>Class 2: heavy cabin dust, external &amp; int. abrasion damage, window frosting</a:t>
            </a:r>
          </a:p>
          <a:p>
            <a:r>
              <a:rPr lang="en-US" sz="2400" dirty="0" smtClean="0">
                <a:solidFill>
                  <a:schemeClr val="bg1"/>
                </a:solidFill>
              </a:rPr>
              <a:t>Class 3: engine vibration, erroneous instrument readings, hydraulic-fluid contamination, damage to engine and</a:t>
            </a:r>
          </a:p>
          <a:p>
            <a:r>
              <a:rPr lang="en-US" sz="2400" dirty="0" smtClean="0">
                <a:solidFill>
                  <a:schemeClr val="bg1"/>
                </a:solidFill>
              </a:rPr>
              <a:t>electrical system</a:t>
            </a:r>
          </a:p>
          <a:p>
            <a:r>
              <a:rPr lang="en-US" sz="2400" dirty="0" smtClean="0">
                <a:solidFill>
                  <a:schemeClr val="bg1"/>
                </a:solidFill>
              </a:rPr>
              <a:t>Class 4: engine failure requiring in-flight restart </a:t>
            </a:r>
          </a:p>
          <a:p>
            <a:r>
              <a:rPr lang="en-US" sz="2400" dirty="0" smtClean="0">
                <a:solidFill>
                  <a:schemeClr val="bg1"/>
                </a:solidFill>
              </a:rPr>
              <a:t>Class 5: engine failure or other damage leading to crash</a:t>
            </a:r>
            <a:endParaRPr lang="en-US" sz="24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0"/>
            <a:ext cx="7772400" cy="1143000"/>
          </a:xfrm>
        </p:spPr>
        <p:txBody>
          <a:bodyPr>
            <a:normAutofit fontScale="90000"/>
          </a:bodyPr>
          <a:lstStyle/>
          <a:p>
            <a:pPr eaLnBrk="1" fontAlgn="auto" hangingPunct="1">
              <a:spcAft>
                <a:spcPts val="0"/>
              </a:spcAft>
              <a:defRPr/>
            </a:pPr>
            <a:r>
              <a:rPr lang="en-US" dirty="0" smtClean="0">
                <a:solidFill>
                  <a:srgbClr val="990000"/>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cstate="print"/>
          <a:srcRect/>
          <a:stretch>
            <a:fillRect/>
          </a:stretch>
        </p:blipFill>
        <p:spPr>
          <a:xfrm>
            <a:off x="228600" y="1600200"/>
            <a:ext cx="4419600" cy="4114800"/>
          </a:xfrm>
        </p:spPr>
      </p:pic>
      <p:sp>
        <p:nvSpPr>
          <p:cNvPr id="8198" name="Rectangle 3"/>
          <p:cNvSpPr>
            <a:spLocks noGrp="1" noChangeArrowheads="1"/>
          </p:cNvSpPr>
          <p:nvPr>
            <p:ph type="body" sz="half" idx="2"/>
          </p:nvPr>
        </p:nvSpPr>
        <p:spPr>
          <a:xfrm>
            <a:off x="4648200" y="914400"/>
            <a:ext cx="3810000" cy="5562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solidFill>
                  <a:prstClr val="white">
                    <a:shade val="50000"/>
                  </a:prstClr>
                </a:solidFill>
              </a:rPr>
              <a:pPr>
                <a:defRPr/>
              </a:pPr>
              <a:t>11/8/2010</a:t>
            </a:fld>
            <a:endParaRPr lang="en-US">
              <a:solidFill>
                <a:prstClr val="white">
                  <a:shade val="50000"/>
                </a:prstClr>
              </a:solidFill>
            </a:endParaRPr>
          </a:p>
        </p:txBody>
      </p:sp>
      <p:sp>
        <p:nvSpPr>
          <p:cNvPr id="8196" name="Slide Number Placeholder 5"/>
          <p:cNvSpPr>
            <a:spLocks noGrp="1"/>
          </p:cNvSpPr>
          <p:nvPr>
            <p:ph type="sldNum" sz="quarter" idx="12"/>
          </p:nvPr>
        </p:nvSpPr>
        <p:spPr/>
        <p:txBody>
          <a:bodyPr/>
          <a:lstStyle/>
          <a:p>
            <a:pPr>
              <a:defRPr/>
            </a:pPr>
            <a:fld id="{84BD2C75-A052-4036-8361-1FB5EFBAB3BE}" type="slidenum">
              <a:rPr lang="en-US">
                <a:solidFill>
                  <a:prstClr val="white">
                    <a:shade val="50000"/>
                  </a:prstClr>
                </a:solidFill>
              </a:rPr>
              <a:pPr>
                <a:defRPr/>
              </a:pPr>
              <a:t>42</a:t>
            </a:fld>
            <a:endParaRPr lang="en-US">
              <a:solidFill>
                <a:prstClr val="white">
                  <a:shade val="50000"/>
                </a:prst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Eruption Height and </a:t>
            </a:r>
            <a:r>
              <a:rPr lang="en-US" dirty="0" err="1" smtClean="0">
                <a:solidFill>
                  <a:srgbClr val="C00000"/>
                </a:solidFill>
                <a:effectLst>
                  <a:outerShdw blurRad="38100" dist="38100" dir="2700000" algn="tl">
                    <a:srgbClr val="000000">
                      <a:alpha val="43137"/>
                    </a:srgbClr>
                  </a:outerShdw>
                </a:effectLst>
              </a:rPr>
              <a:t>Tropospheric</a:t>
            </a:r>
            <a:r>
              <a:rPr lang="en-US" dirty="0" smtClean="0">
                <a:solidFill>
                  <a:srgbClr val="C00000"/>
                </a:solidFill>
                <a:effectLst>
                  <a:outerShdw blurRad="38100" dist="38100" dir="2700000" algn="tl">
                    <a:srgbClr val="000000">
                      <a:alpha val="43137"/>
                    </a:srgbClr>
                  </a:outerShdw>
                </a:effectLst>
              </a:rPr>
              <a:t> Instability</a:t>
            </a:r>
            <a:endParaRPr lang="en-US" dirty="0">
              <a:solidFill>
                <a:srgbClr val="C000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457200" y="1143000"/>
            <a:ext cx="8229600" cy="5165725"/>
          </a:xfrm>
        </p:spPr>
        <p:txBody>
          <a:bodyPr/>
          <a:lstStyle/>
          <a:p>
            <a:r>
              <a:rPr lang="en-US" sz="3200" dirty="0" smtClean="0">
                <a:solidFill>
                  <a:schemeClr val="bg1"/>
                </a:solidFill>
              </a:rPr>
              <a:t>Plume height is affected by wind shear and atmospheric instability.</a:t>
            </a:r>
          </a:p>
          <a:p>
            <a:r>
              <a:rPr lang="en-US" sz="3200" dirty="0" smtClean="0">
                <a:solidFill>
                  <a:schemeClr val="bg1"/>
                </a:solidFill>
              </a:rPr>
              <a:t>Even relatively weak eruptions in moist tropics can trigger deep convection columns (15-20 km).</a:t>
            </a:r>
          </a:p>
          <a:p>
            <a:r>
              <a:rPr lang="en-US" sz="3200" dirty="0" smtClean="0">
                <a:solidFill>
                  <a:schemeClr val="bg1"/>
                </a:solidFill>
              </a:rPr>
              <a:t>The same eruptive intensities will produce vastly different eruptive heights between the polar </a:t>
            </a:r>
            <a:r>
              <a:rPr lang="en-US" sz="3200" smtClean="0">
                <a:solidFill>
                  <a:schemeClr val="bg1"/>
                </a:solidFill>
              </a:rPr>
              <a:t>regions and the </a:t>
            </a:r>
            <a:r>
              <a:rPr lang="en-US" sz="3200" dirty="0" smtClean="0">
                <a:solidFill>
                  <a:schemeClr val="bg1"/>
                </a:solidFill>
              </a:rPr>
              <a:t>tropics (up 8 - 10 km difference at times).</a:t>
            </a:r>
          </a:p>
          <a:p>
            <a:endParaRPr lang="en-US" sz="3200" dirty="0" smtClean="0">
              <a:solidFill>
                <a:schemeClr val="bg1"/>
              </a:solidFill>
            </a:endParaRPr>
          </a:p>
          <a:p>
            <a:endParaRPr lang="en-US" dirty="0"/>
          </a:p>
        </p:txBody>
      </p:sp>
      <p:sp>
        <p:nvSpPr>
          <p:cNvPr id="5" name="Date Placeholder 4"/>
          <p:cNvSpPr>
            <a:spLocks noGrp="1"/>
          </p:cNvSpPr>
          <p:nvPr>
            <p:ph type="dt" sz="half" idx="10"/>
          </p:nvPr>
        </p:nvSpPr>
        <p:spPr/>
        <p:txBody>
          <a:bodyPr/>
          <a:lstStyle/>
          <a:p>
            <a:pPr>
              <a:defRPr/>
            </a:pPr>
            <a:fld id="{36C5C36D-A24C-445B-B142-7B4C6BE92CA5}"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784DF802-7588-471D-94A4-A47C9DD7202A}" type="slidenum">
              <a:rPr lang="en-US" smtClean="0">
                <a:solidFill>
                  <a:prstClr val="white">
                    <a:shade val="50000"/>
                  </a:prstClr>
                </a:solidFill>
              </a:rPr>
              <a:pPr>
                <a:defRPr/>
              </a:pPr>
              <a:t>43</a:t>
            </a:fld>
            <a:endParaRPr lang="en-US">
              <a:solidFill>
                <a:prstClr val="white">
                  <a:shade val="50000"/>
                </a:prstClr>
              </a:solidFill>
            </a:endParaRPr>
          </a:p>
        </p:txBody>
      </p:sp>
      <p:sp>
        <p:nvSpPr>
          <p:cNvPr id="8" name="TextBox 7"/>
          <p:cNvSpPr txBox="1"/>
          <p:nvPr/>
        </p:nvSpPr>
        <p:spPr>
          <a:xfrm>
            <a:off x="5791200" y="6248400"/>
            <a:ext cx="3352800" cy="381000"/>
          </a:xfrm>
          <a:prstGeom prst="rect">
            <a:avLst/>
          </a:prstGeom>
          <a:noFill/>
        </p:spPr>
        <p:txBody>
          <a:bodyPr wrap="square" rtlCol="0">
            <a:spAutoFit/>
          </a:bodyPr>
          <a:lstStyle/>
          <a:p>
            <a:r>
              <a:rPr lang="en-US" dirty="0" smtClean="0"/>
              <a:t>From: Tupper et al. 2009</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44</a:t>
            </a:fld>
            <a:endParaRPr lang="en-US">
              <a:solidFill>
                <a:prstClr val="white">
                  <a:shade val="50000"/>
                </a:prst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45</a:t>
            </a:fld>
            <a:endParaRPr lang="en-US">
              <a:solidFill>
                <a:prstClr val="white">
                  <a:shade val="50000"/>
                </a:prstClr>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46</a:t>
            </a:fld>
            <a:endParaRPr lang="en-US">
              <a:solidFill>
                <a:prstClr val="white">
                  <a:shade val="50000"/>
                </a:prst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The Push for a 5 Minute Warning (System)</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pPr>
              <a:buClr>
                <a:schemeClr val="tx1"/>
              </a:buClr>
              <a:buSzPct val="75000"/>
              <a:buFont typeface="Wingdings" pitchFamily="2" charset="2"/>
              <a:buChar char="§"/>
            </a:pPr>
            <a:r>
              <a:rPr lang="en-US" sz="3200" dirty="0" smtClean="0">
                <a:solidFill>
                  <a:schemeClr val="bg1"/>
                </a:solidFill>
              </a:rPr>
              <a:t>In five minutes, the ash cloud is at our flight level altitudes reaching above 20,000 feet.</a:t>
            </a:r>
          </a:p>
          <a:p>
            <a:pPr>
              <a:buClr>
                <a:schemeClr val="tx1"/>
              </a:buClr>
              <a:buSzPct val="75000"/>
              <a:buFont typeface="Wingdings" pitchFamily="2" charset="2"/>
              <a:buChar char="§"/>
            </a:pPr>
            <a:r>
              <a:rPr lang="en-US" sz="3200" dirty="0" smtClean="0">
                <a:solidFill>
                  <a:schemeClr val="bg1"/>
                </a:solidFill>
              </a:rPr>
              <a:t> Aircraft could approach at a rate of five miles per minute or 300 miles per hour. </a:t>
            </a:r>
          </a:p>
          <a:p>
            <a:pPr>
              <a:buClr>
                <a:schemeClr val="tx1"/>
              </a:buClr>
              <a:buSzPct val="75000"/>
              <a:buFont typeface="Wingdings" pitchFamily="2" charset="2"/>
              <a:buChar char="§"/>
            </a:pPr>
            <a:r>
              <a:rPr lang="en-US" sz="3200" dirty="0" smtClean="0">
                <a:solidFill>
                  <a:schemeClr val="bg1"/>
                </a:solidFill>
              </a:rPr>
              <a:t> Need time to divert and avoid the ash cloud</a:t>
            </a:r>
          </a:p>
          <a:p>
            <a:pPr>
              <a:buClr>
                <a:schemeClr val="tx1"/>
              </a:buClr>
              <a:buSzPct val="75000"/>
              <a:buFont typeface="Wingdings" pitchFamily="2" charset="2"/>
              <a:buChar char="§"/>
            </a:pPr>
            <a:r>
              <a:rPr lang="en-US" sz="3200" dirty="0" smtClean="0">
                <a:solidFill>
                  <a:schemeClr val="bg1"/>
                </a:solidFill>
              </a:rPr>
              <a:t> </a:t>
            </a:r>
            <a:r>
              <a:rPr lang="en-US" sz="3200" b="1" u="sng" dirty="0" smtClean="0">
                <a:solidFill>
                  <a:schemeClr val="bg1"/>
                </a:solidFill>
              </a:rPr>
              <a:t>This warning only possible with monitored volcanoes.</a:t>
            </a: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47</a:t>
            </a:fld>
            <a:endParaRPr lang="en-US">
              <a:solidFill>
                <a:prstClr val="white">
                  <a:shade val="50000"/>
                </a:prst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5000" b="-5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48</a:t>
            </a:fld>
            <a:endParaRPr lang="en-US">
              <a:solidFill>
                <a:prstClr val="white">
                  <a:shade val="50000"/>
                </a:prstClr>
              </a:solidFill>
            </a:endParaRPr>
          </a:p>
        </p:txBody>
      </p:sp>
      <p:sp>
        <p:nvSpPr>
          <p:cNvPr id="5" name="TextBox 4"/>
          <p:cNvSpPr txBox="1"/>
          <p:nvPr/>
        </p:nvSpPr>
        <p:spPr>
          <a:xfrm>
            <a:off x="6477000" y="0"/>
            <a:ext cx="2667000" cy="369332"/>
          </a:xfrm>
          <a:prstGeom prst="rect">
            <a:avLst/>
          </a:prstGeom>
          <a:noFill/>
        </p:spPr>
        <p:txBody>
          <a:bodyPr wrap="square" rtlCol="0">
            <a:spAutoFit/>
          </a:bodyPr>
          <a:lstStyle/>
          <a:p>
            <a:r>
              <a:rPr lang="en-US" dirty="0" smtClean="0">
                <a:solidFill>
                  <a:schemeClr val="bg1"/>
                </a:solidFill>
              </a:rPr>
              <a:t>Self and Walker, 1994</a:t>
            </a:r>
            <a:endParaRPr lang="en-US" dirty="0">
              <a:solidFill>
                <a:schemeClr val="bg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28600" y="6248400"/>
            <a:ext cx="8915400" cy="457200"/>
          </a:xfrm>
        </p:spPr>
        <p:txBody>
          <a:bodyPr>
            <a:normAutofit/>
          </a:bodyPr>
          <a:lstStyle/>
          <a:p>
            <a:pPr algn="l"/>
            <a:r>
              <a:rPr lang="en-US" sz="1800" b="1" dirty="0" smtClean="0"/>
              <a:t>Map : </a:t>
            </a:r>
            <a:r>
              <a:rPr lang="en-US" sz="1800" b="1" dirty="0" err="1" smtClean="0"/>
              <a:t>Topinka</a:t>
            </a:r>
            <a:r>
              <a:rPr lang="en-US" sz="1800" b="1" dirty="0" smtClean="0"/>
              <a:t>, USGS 1997</a:t>
            </a:r>
            <a:endParaRPr lang="en-US" sz="1800" dirty="0"/>
          </a:p>
        </p:txBody>
      </p:sp>
      <p:pic>
        <p:nvPicPr>
          <p:cNvPr id="7" name="Content Placeholder 6" descr="map_plate_tectonics_world.gif"/>
          <p:cNvPicPr>
            <a:picLocks noGrp="1" noChangeAspect="1"/>
          </p:cNvPicPr>
          <p:nvPr>
            <p:ph idx="1"/>
          </p:nvPr>
        </p:nvPicPr>
        <p:blipFill>
          <a:blip r:embed="rId3" cstate="print"/>
          <a:stretch>
            <a:fillRect/>
          </a:stretch>
        </p:blipFill>
        <p:spPr>
          <a:xfrm>
            <a:off x="228600" y="304800"/>
            <a:ext cx="8686800" cy="5791199"/>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a:t>
            </a:fld>
            <a:endParaRPr lang="en-US">
              <a:solidFill>
                <a:prstClr val="white">
                  <a:shade val="50000"/>
                </a:prstClr>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solidFill>
                  <a:prstClr val="white">
                    <a:shade val="50000"/>
                  </a:prstClr>
                </a:solidFill>
              </a:rPr>
              <a:pPr>
                <a:defRPr/>
              </a:pPr>
              <a:t>50</a:t>
            </a:fld>
            <a:endParaRPr lang="en-US">
              <a:solidFill>
                <a:prstClr val="white">
                  <a:shade val="50000"/>
                </a:prstClr>
              </a:solidFill>
            </a:endParaRPr>
          </a:p>
        </p:txBody>
      </p:sp>
      <p:pic>
        <p:nvPicPr>
          <p:cNvPr id="21508" name="Picture 5" descr="NPAC Volcanoes edited final.JPG"/>
          <p:cNvPicPr>
            <a:picLocks noChangeAspect="1"/>
          </p:cNvPicPr>
          <p:nvPr/>
        </p:nvPicPr>
        <p:blipFill>
          <a:blip r:embed="rId3" cstate="print"/>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NOPAC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cstate="print"/>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solidFill>
                  <a:prstClr val="white">
                    <a:shade val="50000"/>
                  </a:prstClr>
                </a:solidFill>
              </a:rPr>
              <a:pPr>
                <a:defRPr/>
              </a:pPr>
              <a:t>51</a:t>
            </a:fld>
            <a:endParaRPr lang="en-US">
              <a:solidFill>
                <a:prstClr val="white">
                  <a:shade val="50000"/>
                </a:prstClr>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bg1"/>
                </a:solidFill>
              </a:rPr>
              <a:t>Volcanic Hazards to Airports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solidFill>
                  <a:prstClr val="white">
                    <a:shade val="50000"/>
                  </a:prstClr>
                </a:solidFill>
              </a:rPr>
              <a:pPr>
                <a:defRPr/>
              </a:pPr>
              <a:t>52</a:t>
            </a:fld>
            <a:endParaRPr lang="en-US">
              <a:solidFill>
                <a:prstClr val="white">
                  <a:shade val="50000"/>
                </a:prstClr>
              </a:solidFill>
            </a:endParaRPr>
          </a:p>
        </p:txBody>
      </p:sp>
      <p:sp>
        <p:nvSpPr>
          <p:cNvPr id="23558" name="TextBox 5"/>
          <p:cNvSpPr txBox="1">
            <a:spLocks noChangeArrowheads="1"/>
          </p:cNvSpPr>
          <p:nvPr/>
        </p:nvSpPr>
        <p:spPr bwMode="auto">
          <a:xfrm>
            <a:off x="7264400" y="6688138"/>
            <a:ext cx="1755609" cy="24622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latin typeface="Times" pitchFamily="18" charset="0"/>
              </a:rPr>
              <a:t>Photo: R.L. </a:t>
            </a:r>
            <a:r>
              <a:rPr lang="en-US" sz="1000" dirty="0" err="1">
                <a:latin typeface="Times" pitchFamily="18" charset="0"/>
              </a:rPr>
              <a:t>Rieger</a:t>
            </a:r>
            <a:r>
              <a:rPr lang="en-US" sz="1000" dirty="0">
                <a:latin typeface="Times" pitchFamily="18" charset="0"/>
              </a:rPr>
              <a:t>, U.S. Navy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486400"/>
            <a:ext cx="5181600" cy="685800"/>
          </a:xfrm>
        </p:spPr>
        <p:txBody>
          <a:bodyPr>
            <a:normAutofit/>
          </a:bodyPr>
          <a:lstStyle/>
          <a:p>
            <a:pPr algn="l"/>
            <a:r>
              <a:rPr lang="en-US" sz="1800" dirty="0" smtClean="0">
                <a:solidFill>
                  <a:srgbClr val="FFFF00"/>
                </a:solidFill>
              </a:rPr>
              <a:t>Guatemala City, Friday May 28, 2010</a:t>
            </a:r>
            <a:endParaRPr lang="en-US" sz="1800" dirty="0">
              <a:solidFill>
                <a:srgbClr val="FFFF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a:xfrm>
            <a:off x="5486400" y="6400800"/>
            <a:ext cx="3200400" cy="381001"/>
          </a:xfrm>
        </p:spPr>
        <p:txBody>
          <a:bodyPr/>
          <a:lstStyle/>
          <a:p>
            <a:pPr algn="ctr">
              <a:defRPr/>
            </a:pPr>
            <a:r>
              <a:rPr lang="en-US" sz="1800" dirty="0" smtClean="0">
                <a:solidFill>
                  <a:prstClr val="white">
                    <a:shade val="50000"/>
                  </a:prstClr>
                </a:solidFill>
              </a:rPr>
              <a:t>Photo:  </a:t>
            </a:r>
            <a:r>
              <a:rPr lang="en-US" sz="1800" dirty="0" smtClean="0"/>
              <a:t>Photo/Jose Luis Pos</a:t>
            </a:r>
            <a:endParaRPr lang="en-US" sz="1800" dirty="0">
              <a:solidFill>
                <a:prstClr val="white">
                  <a:shade val="50000"/>
                </a:prstClr>
              </a:solidFill>
            </a:endParaRPr>
          </a:p>
        </p:txBody>
      </p:sp>
      <p:sp>
        <p:nvSpPr>
          <p:cNvPr id="5" name="TextBox 4"/>
          <p:cNvSpPr txBox="1"/>
          <p:nvPr/>
        </p:nvSpPr>
        <p:spPr>
          <a:xfrm>
            <a:off x="0" y="228600"/>
            <a:ext cx="7924800" cy="646331"/>
          </a:xfrm>
          <a:prstGeom prst="rect">
            <a:avLst/>
          </a:prstGeom>
          <a:noFill/>
        </p:spPr>
        <p:txBody>
          <a:bodyPr wrap="square" rtlCol="0">
            <a:spAutoFit/>
          </a:bodyPr>
          <a:lstStyle/>
          <a:p>
            <a:r>
              <a:rPr lang="en-US" sz="3600" b="1" dirty="0" smtClean="0">
                <a:solidFill>
                  <a:srgbClr val="FF0000"/>
                </a:solidFill>
                <a:effectLst>
                  <a:outerShdw blurRad="38100" dist="38100" dir="2700000" algn="tl">
                    <a:srgbClr val="000000">
                      <a:alpha val="43137"/>
                    </a:srgbClr>
                  </a:outerShdw>
                </a:effectLst>
              </a:rPr>
              <a:t>Volcanic Hazards to Airports</a:t>
            </a:r>
            <a:endParaRPr lang="en-US" sz="3600" b="1"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14400"/>
          </a:xfrm>
        </p:spPr>
        <p:txBody>
          <a:bodyPr>
            <a:normAutofit fontScale="90000"/>
          </a:bodyPr>
          <a:lstStyle/>
          <a:p>
            <a:pPr>
              <a:defRPr/>
            </a:pPr>
            <a:r>
              <a:rPr lang="en-US" sz="4000" dirty="0" smtClean="0">
                <a:solidFill>
                  <a:srgbClr val="C00000"/>
                </a:solidFill>
                <a:effectLst>
                  <a:outerShdw blurRad="38100" dist="38100" dir="2700000" algn="tl">
                    <a:srgbClr val="000000">
                      <a:alpha val="43137"/>
                    </a:srgbClr>
                  </a:outerShdw>
                </a:effectLst>
              </a:rPr>
              <a:t>Volcanic Hazards to Airports</a:t>
            </a:r>
            <a:br>
              <a:rPr lang="en-US" sz="4000" dirty="0" smtClean="0">
                <a:solidFill>
                  <a:srgbClr val="C00000"/>
                </a:solidFill>
                <a:effectLst>
                  <a:outerShdw blurRad="38100" dist="38100" dir="2700000" algn="tl">
                    <a:srgbClr val="000000">
                      <a:alpha val="43137"/>
                    </a:srgbClr>
                  </a:outerShdw>
                </a:effectLst>
              </a:rPr>
            </a:br>
            <a:endParaRPr lang="en-US" sz="3300" dirty="0">
              <a:solidFill>
                <a:srgbClr val="C00000"/>
              </a:solidFill>
              <a:effectLst>
                <a:outerShdw blurRad="38100" dist="38100" dir="2700000" algn="tl">
                  <a:srgbClr val="000000">
                    <a:alpha val="43137"/>
                  </a:srgbClr>
                </a:outerShdw>
              </a:effectLst>
            </a:endParaRPr>
          </a:p>
        </p:txBody>
      </p:sp>
      <p:sp>
        <p:nvSpPr>
          <p:cNvPr id="14339" name="Content Placeholder 2"/>
          <p:cNvSpPr>
            <a:spLocks noGrp="1"/>
          </p:cNvSpPr>
          <p:nvPr>
            <p:ph idx="1"/>
          </p:nvPr>
        </p:nvSpPr>
        <p:spPr>
          <a:xfrm>
            <a:off x="457200" y="1676400"/>
            <a:ext cx="8229600" cy="4572000"/>
          </a:xfrm>
        </p:spPr>
        <p:txBody>
          <a:bodyPr>
            <a:normAutofit lnSpcReduction="10000"/>
          </a:bodyPr>
          <a:lstStyle/>
          <a:p>
            <a:r>
              <a:rPr lang="en-US" dirty="0" smtClean="0">
                <a:solidFill>
                  <a:schemeClr val="bg1"/>
                </a:solidFill>
              </a:rPr>
              <a:t>At least 101 airports in </a:t>
            </a:r>
            <a:r>
              <a:rPr lang="en-US" dirty="0">
                <a:solidFill>
                  <a:schemeClr val="bg1"/>
                </a:solidFill>
              </a:rPr>
              <a:t>28 countries </a:t>
            </a:r>
            <a:r>
              <a:rPr lang="en-US" dirty="0" smtClean="0">
                <a:solidFill>
                  <a:schemeClr val="bg1"/>
                </a:solidFill>
              </a:rPr>
              <a:t>were </a:t>
            </a:r>
            <a:r>
              <a:rPr lang="en-US" dirty="0">
                <a:solidFill>
                  <a:schemeClr val="bg1"/>
                </a:solidFill>
              </a:rPr>
              <a:t>impacted on 171 occasions </a:t>
            </a:r>
            <a:r>
              <a:rPr lang="en-US" dirty="0" smtClean="0">
                <a:solidFill>
                  <a:schemeClr val="bg1"/>
                </a:solidFill>
              </a:rPr>
              <a:t>between </a:t>
            </a:r>
            <a:r>
              <a:rPr lang="en-US" dirty="0">
                <a:solidFill>
                  <a:schemeClr val="bg1"/>
                </a:solidFill>
              </a:rPr>
              <a:t>1944 </a:t>
            </a:r>
            <a:r>
              <a:rPr lang="en-US" dirty="0" smtClean="0">
                <a:solidFill>
                  <a:schemeClr val="bg1"/>
                </a:solidFill>
              </a:rPr>
              <a:t>and </a:t>
            </a:r>
            <a:r>
              <a:rPr lang="en-US" dirty="0">
                <a:solidFill>
                  <a:schemeClr val="bg1"/>
                </a:solidFill>
              </a:rPr>
              <a:t>2006 </a:t>
            </a:r>
            <a:r>
              <a:rPr lang="en-US" dirty="0" smtClean="0">
                <a:solidFill>
                  <a:schemeClr val="bg1"/>
                </a:solidFill>
              </a:rPr>
              <a:t>by the eruptions of </a:t>
            </a:r>
            <a:r>
              <a:rPr lang="en-US" dirty="0">
                <a:solidFill>
                  <a:schemeClr val="bg1"/>
                </a:solidFill>
              </a:rPr>
              <a:t>46 volcanoes</a:t>
            </a:r>
            <a:r>
              <a:rPr lang="en-US" dirty="0" smtClean="0">
                <a:solidFill>
                  <a:schemeClr val="bg1"/>
                </a:solidFill>
              </a:rPr>
              <a:t>.  </a:t>
            </a:r>
            <a:endParaRPr lang="en-US" dirty="0">
              <a:solidFill>
                <a:schemeClr val="bg1"/>
              </a:solidFill>
            </a:endParaRPr>
          </a:p>
          <a:p>
            <a:r>
              <a:rPr lang="en-US" dirty="0" smtClean="0">
                <a:solidFill>
                  <a:schemeClr val="bg1"/>
                </a:solidFill>
              </a:rPr>
              <a:t>The </a:t>
            </a:r>
            <a:r>
              <a:rPr lang="en-US" dirty="0">
                <a:solidFill>
                  <a:schemeClr val="bg1"/>
                </a:solidFill>
              </a:rPr>
              <a:t>primary hazard to airports is </a:t>
            </a:r>
            <a:r>
              <a:rPr lang="en-US" dirty="0" err="1" smtClean="0">
                <a:solidFill>
                  <a:schemeClr val="bg1"/>
                </a:solidFill>
              </a:rPr>
              <a:t>ashfall</a:t>
            </a:r>
            <a:r>
              <a:rPr lang="en-US" dirty="0" smtClean="0">
                <a:solidFill>
                  <a:schemeClr val="bg1"/>
                </a:solidFill>
              </a:rPr>
              <a:t>. </a:t>
            </a:r>
          </a:p>
          <a:p>
            <a:r>
              <a:rPr lang="en-US" dirty="0" smtClean="0">
                <a:solidFill>
                  <a:schemeClr val="bg1"/>
                </a:solidFill>
              </a:rPr>
              <a:t>Ash </a:t>
            </a:r>
            <a:r>
              <a:rPr lang="en-US" dirty="0">
                <a:solidFill>
                  <a:schemeClr val="bg1"/>
                </a:solidFill>
              </a:rPr>
              <a:t>accumulation of </a:t>
            </a:r>
            <a:r>
              <a:rPr lang="en-US" dirty="0" smtClean="0">
                <a:solidFill>
                  <a:schemeClr val="bg1"/>
                </a:solidFill>
              </a:rPr>
              <a:t>anything more </a:t>
            </a:r>
            <a:r>
              <a:rPr lang="en-US" dirty="0">
                <a:solidFill>
                  <a:schemeClr val="bg1"/>
                </a:solidFill>
              </a:rPr>
              <a:t>than a trace amount requires </a:t>
            </a:r>
            <a:r>
              <a:rPr lang="en-US" dirty="0" smtClean="0">
                <a:solidFill>
                  <a:schemeClr val="bg1"/>
                </a:solidFill>
              </a:rPr>
              <a:t>full removal </a:t>
            </a:r>
            <a:r>
              <a:rPr lang="en-US" dirty="0">
                <a:solidFill>
                  <a:schemeClr val="bg1"/>
                </a:solidFill>
              </a:rPr>
              <a:t>of the ash </a:t>
            </a:r>
            <a:r>
              <a:rPr lang="en-US" dirty="0" smtClean="0">
                <a:solidFill>
                  <a:schemeClr val="bg1"/>
                </a:solidFill>
              </a:rPr>
              <a:t>in order for airports to </a:t>
            </a:r>
            <a:r>
              <a:rPr lang="en-US" dirty="0">
                <a:solidFill>
                  <a:schemeClr val="bg1"/>
                </a:solidFill>
              </a:rPr>
              <a:t>resume full operations</a:t>
            </a:r>
            <a:r>
              <a:rPr lang="en-US" dirty="0" smtClean="0">
                <a:solidFill>
                  <a:schemeClr val="bg1"/>
                </a:solidFill>
              </a:rPr>
              <a:t>. </a:t>
            </a:r>
          </a:p>
          <a:p>
            <a:r>
              <a:rPr lang="en-US" dirty="0" smtClean="0">
                <a:solidFill>
                  <a:schemeClr val="bg1"/>
                </a:solidFill>
              </a:rPr>
              <a:t>Indonesia</a:t>
            </a:r>
            <a:r>
              <a:rPr lang="en-US" dirty="0">
                <a:solidFill>
                  <a:schemeClr val="bg1"/>
                </a:solidFill>
              </a:rPr>
              <a:t>, the USA, and Japan have the most volcanoes (seven, five</a:t>
            </a:r>
            <a:r>
              <a:rPr lang="en-US" dirty="0" smtClean="0">
                <a:solidFill>
                  <a:schemeClr val="bg1"/>
                </a:solidFill>
              </a:rPr>
              <a:t>, and </a:t>
            </a:r>
            <a:r>
              <a:rPr lang="en-US" dirty="0">
                <a:solidFill>
                  <a:schemeClr val="bg1"/>
                </a:solidFill>
              </a:rPr>
              <a:t>five, respectively) whose eruptions have impacted airports</a:t>
            </a:r>
            <a:r>
              <a:rPr lang="en-US" dirty="0" smtClean="0">
                <a:solidFill>
                  <a:schemeClr val="bg1"/>
                </a:solidFill>
              </a:rPr>
              <a:t>.</a:t>
            </a:r>
            <a:endParaRPr lang="en-US" dirty="0">
              <a:solidFill>
                <a:schemeClr val="bg1"/>
              </a:solidFill>
            </a:endParaRPr>
          </a:p>
          <a:p>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solidFill>
                  <a:prstClr val="white">
                    <a:shade val="50000"/>
                  </a:prstClr>
                </a:solidFill>
              </a:rPr>
              <a:pPr>
                <a:defRPr/>
              </a:pPr>
              <a:t>54</a:t>
            </a:fld>
            <a:endParaRPr lang="en-US">
              <a:solidFill>
                <a:prstClr val="white">
                  <a:shade val="50000"/>
                </a:prstClr>
              </a:solidFill>
            </a:endParaRPr>
          </a:p>
        </p:txBody>
      </p:sp>
      <p:sp>
        <p:nvSpPr>
          <p:cNvPr id="6" name="TextBox 5"/>
          <p:cNvSpPr txBox="1"/>
          <p:nvPr/>
        </p:nvSpPr>
        <p:spPr>
          <a:xfrm>
            <a:off x="6248400" y="6211669"/>
            <a:ext cx="2362200" cy="646331"/>
          </a:xfrm>
          <a:prstGeom prst="rect">
            <a:avLst/>
          </a:prstGeom>
          <a:noFill/>
        </p:spPr>
        <p:txBody>
          <a:bodyPr wrap="square" rtlCol="0">
            <a:spAutoFit/>
          </a:bodyPr>
          <a:lstStyle/>
          <a:p>
            <a:r>
              <a:rPr lang="en-US" dirty="0" err="1" smtClean="0">
                <a:effectLst>
                  <a:outerShdw blurRad="38100" dist="38100" dir="2700000" algn="tl">
                    <a:srgbClr val="000000">
                      <a:alpha val="43137"/>
                    </a:srgbClr>
                  </a:outerShdw>
                </a:effectLst>
              </a:rPr>
              <a:t>Guffanti</a:t>
            </a:r>
            <a:r>
              <a:rPr lang="en-US" dirty="0" smtClean="0">
                <a:effectLst>
                  <a:outerShdw blurRad="38100" dist="38100" dir="2700000" algn="tl">
                    <a:srgbClr val="000000">
                      <a:alpha val="43137"/>
                    </a:srgbClr>
                  </a:outerShdw>
                </a:effectLst>
              </a:rPr>
              <a:t> et al. 2009</a:t>
            </a:r>
            <a:endParaRPr lang="en-US" dirty="0" smtClean="0"/>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sz="3200" b="1" dirty="0" smtClean="0">
                <a:solidFill>
                  <a:schemeClr val="bg1"/>
                </a:solidFill>
              </a:rPr>
              <a:t>Volcano Observatories </a:t>
            </a:r>
          </a:p>
          <a:p>
            <a:pPr>
              <a:buNone/>
            </a:pPr>
            <a:r>
              <a:rPr lang="en-US" sz="2400" b="1" dirty="0" smtClean="0">
                <a:solidFill>
                  <a:schemeClr val="bg1"/>
                </a:solidFill>
              </a:rPr>
              <a:t>– </a:t>
            </a:r>
            <a:r>
              <a:rPr lang="en-US" b="1" dirty="0" smtClean="0">
                <a:solidFill>
                  <a:schemeClr val="bg1"/>
                </a:solidFill>
              </a:rPr>
              <a:t>pre-eruption, eruption and post eruption monitoring including:</a:t>
            </a:r>
          </a:p>
          <a:p>
            <a:pPr lvl="1"/>
            <a:r>
              <a:rPr lang="en-US" sz="2800" b="1" dirty="0" smtClean="0">
                <a:solidFill>
                  <a:schemeClr val="bg1"/>
                </a:solidFill>
              </a:rPr>
              <a:t>Geodesy – look for ground deformation</a:t>
            </a:r>
          </a:p>
          <a:p>
            <a:pPr lvl="1"/>
            <a:r>
              <a:rPr lang="en-US" sz="2800" b="1" dirty="0" smtClean="0">
                <a:solidFill>
                  <a:schemeClr val="bg1"/>
                </a:solidFill>
              </a:rPr>
              <a:t>Seismology – listen/feel indications of  ground motion</a:t>
            </a:r>
          </a:p>
          <a:p>
            <a:pPr lvl="1"/>
            <a:r>
              <a:rPr lang="en-US" sz="2800" b="1" dirty="0" smtClean="0">
                <a:solidFill>
                  <a:schemeClr val="bg1"/>
                </a:solidFill>
              </a:rPr>
              <a:t>Geochemical – look for changes in gas chemistry and flux</a:t>
            </a:r>
          </a:p>
          <a:p>
            <a:pPr lvl="1"/>
            <a:r>
              <a:rPr lang="en-US" sz="2800" b="1" dirty="0" smtClean="0">
                <a:solidFill>
                  <a:schemeClr val="bg1"/>
                </a:solidFill>
              </a:rPr>
              <a:t>Other methods: Acoustic, Gravimetric, Thermal, Electromagnetic, Visual</a:t>
            </a:r>
            <a:endParaRPr lang="en-US" sz="2800" b="1"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55</a:t>
            </a:fld>
            <a:endParaRPr lang="en-US">
              <a:solidFill>
                <a:prstClr val="white">
                  <a:shade val="50000"/>
                </a:prst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p>
        </p:txBody>
      </p:sp>
      <p:sp>
        <p:nvSpPr>
          <p:cNvPr id="3" name="Content Placeholder 2"/>
          <p:cNvSpPr>
            <a:spLocks noGrp="1"/>
          </p:cNvSpPr>
          <p:nvPr>
            <p:ph idx="1"/>
          </p:nvPr>
        </p:nvSpPr>
        <p:spPr>
          <a:xfrm>
            <a:off x="457200" y="1295400"/>
            <a:ext cx="8229600" cy="5562600"/>
          </a:xfrm>
        </p:spPr>
        <p:txBody>
          <a:bodyPr/>
          <a:lstStyle/>
          <a:p>
            <a:r>
              <a:rPr lang="en-US" b="1" dirty="0" smtClean="0">
                <a:solidFill>
                  <a:schemeClr val="bg1"/>
                </a:solidFill>
              </a:rPr>
              <a:t>VAAC – Volcanic Ash Advisory Centers</a:t>
            </a:r>
          </a:p>
          <a:p>
            <a:pPr lvl="1" eaLnBrk="1" hangingPunct="1"/>
            <a:r>
              <a:rPr lang="en-US" sz="2000" b="1" dirty="0" smtClean="0">
                <a:solidFill>
                  <a:schemeClr val="bg1"/>
                </a:solidFill>
              </a:rPr>
              <a:t>Develop and execute volcanic ash dispersion models in     real-time.</a:t>
            </a:r>
          </a:p>
          <a:p>
            <a:pPr lvl="1" eaLnBrk="1" hangingPunct="1"/>
            <a:r>
              <a:rPr lang="en-US" sz="2000" b="1" dirty="0" smtClean="0">
                <a:solidFill>
                  <a:schemeClr val="bg1"/>
                </a:solidFill>
              </a:rPr>
              <a:t>Continuously use satellite information to identify volcanic ash and to discriminate volcanic ash clouds from weather clouds.</a:t>
            </a:r>
          </a:p>
          <a:p>
            <a:pPr lvl="1" eaLnBrk="1" hangingPunct="1"/>
            <a:r>
              <a:rPr lang="en-US" sz="2000" b="1" dirty="0" smtClean="0">
                <a:solidFill>
                  <a:schemeClr val="bg1"/>
                </a:solidFill>
              </a:rPr>
              <a:t>Issue Volcanic Ash Advisory (VAA) and Volcanic Ash Graphic (VAG), which provide guidance to MWOs for SIGMETs involving volcanic ash.</a:t>
            </a:r>
          </a:p>
          <a:p>
            <a:pPr lvl="1" eaLnBrk="1" hangingPunct="1"/>
            <a:r>
              <a:rPr lang="en-US" sz="2000" b="1" dirty="0" smtClean="0">
                <a:solidFill>
                  <a:schemeClr val="bg1"/>
                </a:solidFill>
              </a:rPr>
              <a:t>Provide advisory service to Regional Forecast Centers, MWOs and other VAACs.</a:t>
            </a:r>
          </a:p>
          <a:p>
            <a:pPr lvl="1" eaLnBrk="1" hangingPunct="1"/>
            <a:r>
              <a:rPr lang="en-US" sz="2000"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56</a:t>
            </a:fld>
            <a:endParaRPr lang="en-US">
              <a:solidFill>
                <a:prstClr val="white">
                  <a:shade val="50000"/>
                </a:prst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24579" name="Content Placeholder 2"/>
          <p:cNvSpPr>
            <a:spLocks noGrp="1"/>
          </p:cNvSpPr>
          <p:nvPr>
            <p:ph idx="1"/>
          </p:nvPr>
        </p:nvSpPr>
        <p:spPr>
          <a:xfrm>
            <a:off x="457200" y="1600200"/>
            <a:ext cx="8305800" cy="4708525"/>
          </a:xfrm>
        </p:spPr>
        <p:txBody>
          <a:bodyPr/>
          <a:lstStyle/>
          <a:p>
            <a:pPr eaLnBrk="1" hangingPunct="1"/>
            <a:r>
              <a:rPr lang="en-US" dirty="0" smtClean="0">
                <a:solidFill>
                  <a:schemeClr val="bg1"/>
                </a:solidFill>
              </a:rPr>
              <a:t>(Fore)warning of imminent volcanic eruptions and hazards can reduce operational disruptions at airports. </a:t>
            </a:r>
          </a:p>
          <a:p>
            <a:pPr eaLnBrk="1" hangingPunct="1"/>
            <a:r>
              <a:rPr lang="en-US" dirty="0" smtClean="0">
                <a:solidFill>
                  <a:schemeClr val="bg1"/>
                </a:solidFill>
              </a:rPr>
              <a:t>Methods include:</a:t>
            </a:r>
          </a:p>
          <a:p>
            <a:pPr lvl="1" eaLnBrk="1" hangingPunct="1"/>
            <a:r>
              <a:rPr lang="en-US" dirty="0" smtClean="0">
                <a:solidFill>
                  <a:schemeClr val="bg1"/>
                </a:solidFill>
              </a:rPr>
              <a:t>Better real-time detection of explosive volcanic activity. </a:t>
            </a:r>
          </a:p>
          <a:p>
            <a:pPr lvl="1" eaLnBrk="1" hangingPunct="1"/>
            <a:r>
              <a:rPr lang="en-US" dirty="0" smtClean="0">
                <a:solidFill>
                  <a:schemeClr val="bg1"/>
                </a:solidFill>
              </a:rPr>
              <a:t>Forecasts modeling of ash-plume paths               (PUFF and/or HYSPLIT).</a:t>
            </a:r>
          </a:p>
          <a:p>
            <a:pPr lvl="1" eaLnBrk="1" hangingPunct="1"/>
            <a:r>
              <a:rPr lang="en-US" dirty="0" smtClean="0">
                <a:solidFill>
                  <a:schemeClr val="bg1"/>
                </a:solidFill>
              </a:rPr>
              <a:t>Detection of ash plumes using ground-based Doppler Radar.</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solidFill>
                  <a:prstClr val="white">
                    <a:shade val="50000"/>
                  </a:prstClr>
                </a:solidFill>
              </a:rPr>
              <a:pPr>
                <a:defRPr/>
              </a:pPr>
              <a:t>57</a:t>
            </a:fld>
            <a:endParaRPr lang="en-US">
              <a:solidFill>
                <a:prstClr val="white">
                  <a:shade val="50000"/>
                </a:prstClr>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457200" y="228600"/>
            <a:ext cx="8229600" cy="2590800"/>
          </a:xfrm>
        </p:spPr>
        <p:txBody>
          <a:bodyPr>
            <a:noAutofit/>
          </a:bodyPr>
          <a:lstStyle/>
          <a:p>
            <a:pPr eaLnBrk="1" fontAlgn="auto" hangingPunct="1">
              <a:spcAft>
                <a:spcPts val="0"/>
              </a:spcAft>
              <a:defRPr/>
            </a:pPr>
            <a:r>
              <a:rPr lang="en-US" sz="5400" dirty="0" smtClean="0">
                <a:solidFill>
                  <a:srgbClr val="C00000"/>
                </a:solidFill>
              </a:rPr>
              <a:t>Remote Sensing and Observations</a:t>
            </a:r>
          </a:p>
        </p:txBody>
      </p:sp>
      <p:sp>
        <p:nvSpPr>
          <p:cNvPr id="7170" name="Date Placeholder 3"/>
          <p:cNvSpPr>
            <a:spLocks noGrp="1"/>
          </p:cNvSpPr>
          <p:nvPr>
            <p:ph type="dt" sz="half" idx="10"/>
          </p:nvPr>
        </p:nvSpPr>
        <p:spPr/>
        <p:txBody>
          <a:bodyPr/>
          <a:lstStyle/>
          <a:p>
            <a:pPr>
              <a:defRPr/>
            </a:pPr>
            <a:fld id="{0624A230-B02C-434D-AF42-2C0DEB246EBA}" type="datetime1">
              <a:rPr lang="en-US">
                <a:solidFill>
                  <a:prstClr val="white">
                    <a:shade val="50000"/>
                  </a:prstClr>
                </a:solidFill>
              </a:rPr>
              <a:pPr>
                <a:defRPr/>
              </a:pPr>
              <a:t>11/8/2010</a:t>
            </a:fld>
            <a:endParaRPr lang="en-US">
              <a:solidFill>
                <a:prstClr val="white">
                  <a:shade val="50000"/>
                </a:prstClr>
              </a:solidFill>
            </a:endParaRPr>
          </a:p>
        </p:txBody>
      </p:sp>
      <p:sp>
        <p:nvSpPr>
          <p:cNvPr id="7172" name="Slide Number Placeholder 5"/>
          <p:cNvSpPr>
            <a:spLocks noGrp="1"/>
          </p:cNvSpPr>
          <p:nvPr>
            <p:ph type="sldNum" sz="quarter" idx="12"/>
          </p:nvPr>
        </p:nvSpPr>
        <p:spPr/>
        <p:txBody>
          <a:bodyPr/>
          <a:lstStyle/>
          <a:p>
            <a:pPr>
              <a:defRPr/>
            </a:pPr>
            <a:fld id="{606B7751-CC36-46E2-9E21-3C60F328E825}" type="slidenum">
              <a:rPr lang="en-US">
                <a:solidFill>
                  <a:prstClr val="white">
                    <a:shade val="50000"/>
                  </a:prstClr>
                </a:solidFill>
              </a:rPr>
              <a:pPr>
                <a:defRPr/>
              </a:pPr>
              <a:t>58</a:t>
            </a:fld>
            <a:endParaRPr lang="en-US">
              <a:solidFill>
                <a:prstClr val="white">
                  <a:shade val="50000"/>
                </a:prstClr>
              </a:solidFill>
            </a:endParaRPr>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black"/>
                </a:solidFill>
                <a:latin typeface="Times" pitchFamily="18" charset="0"/>
              </a:rPr>
              <a:t>Photo: Chris Newhall, USGS, Mt. Pinatubo, 11/27/1991</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59</a:t>
            </a:fld>
            <a:endParaRPr lang="en-US">
              <a:solidFill>
                <a:prstClr val="white">
                  <a:shade val="50000"/>
                </a:prst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t="-1000" r="-1000" b="-3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a:t>
            </a:fld>
            <a:endParaRPr lang="en-US">
              <a:solidFill>
                <a:prstClr val="white">
                  <a:shade val="50000"/>
                </a:prstClr>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rPr>
              <a:t>Real-time Ash and Aerosol Detection</a:t>
            </a:r>
            <a:endParaRPr lang="en-US" dirty="0">
              <a:solidFill>
                <a:srgbClr val="990000"/>
              </a:solidFill>
            </a:endParaRPr>
          </a:p>
        </p:txBody>
      </p:sp>
      <p:sp>
        <p:nvSpPr>
          <p:cNvPr id="25603" name="Content Placeholder 5"/>
          <p:cNvSpPr>
            <a:spLocks noGrp="1"/>
          </p:cNvSpPr>
          <p:nvPr>
            <p:ph idx="1"/>
          </p:nvPr>
        </p:nvSpPr>
        <p:spPr>
          <a:xfrm>
            <a:off x="457200" y="1447800"/>
            <a:ext cx="8229600" cy="4708525"/>
          </a:xfrm>
        </p:spPr>
        <p:txBody>
          <a:bodyPr/>
          <a:lstStyle/>
          <a:p>
            <a:pPr eaLnBrk="1" hangingPunct="1"/>
            <a:r>
              <a:rPr lang="en-US" sz="2000" dirty="0" smtClean="0">
                <a:solidFill>
                  <a:schemeClr val="bg1"/>
                </a:solidFill>
              </a:rPr>
              <a:t>Observation by Satellite</a:t>
            </a:r>
          </a:p>
          <a:p>
            <a:pPr lvl="1" eaLnBrk="1" hangingPunct="1"/>
            <a:r>
              <a:rPr lang="en-US" sz="2000" dirty="0" smtClean="0">
                <a:solidFill>
                  <a:schemeClr val="bg1"/>
                </a:solidFill>
              </a:rPr>
              <a:t>Visible Imagery</a:t>
            </a:r>
          </a:p>
          <a:p>
            <a:pPr lvl="1" eaLnBrk="1" hangingPunct="1"/>
            <a:r>
              <a:rPr lang="en-US" sz="2000" dirty="0" smtClean="0">
                <a:solidFill>
                  <a:schemeClr val="bg1"/>
                </a:solidFill>
              </a:rPr>
              <a:t>Reverse absorption: BT 10.7 µm – BT 12.0 µm</a:t>
            </a:r>
          </a:p>
          <a:p>
            <a:pPr lvl="1" eaLnBrk="1" hangingPunct="1"/>
            <a:r>
              <a:rPr lang="en-US" sz="2000" dirty="0" smtClean="0">
                <a:solidFill>
                  <a:schemeClr val="bg1"/>
                </a:solidFill>
              </a:rPr>
              <a:t>3.9 </a:t>
            </a:r>
            <a:r>
              <a:rPr lang="en-US" sz="2000" dirty="0" smtClean="0">
                <a:solidFill>
                  <a:schemeClr val="bg1"/>
                </a:solidFill>
                <a:latin typeface="Symbol" pitchFamily="18" charset="2"/>
              </a:rPr>
              <a:t>m</a:t>
            </a:r>
            <a:r>
              <a:rPr lang="en-US" sz="2000" dirty="0" smtClean="0">
                <a:solidFill>
                  <a:schemeClr val="bg1"/>
                </a:solidFill>
              </a:rPr>
              <a:t>m imagery for detection hot spots/ash clouds</a:t>
            </a:r>
          </a:p>
          <a:p>
            <a:pPr lvl="1" eaLnBrk="1" hangingPunct="1"/>
            <a:r>
              <a:rPr lang="en-US" sz="2000" dirty="0" smtClean="0">
                <a:solidFill>
                  <a:schemeClr val="bg1"/>
                </a:solidFill>
              </a:rPr>
              <a:t> SO</a:t>
            </a:r>
            <a:r>
              <a:rPr lang="en-US" sz="2000" baseline="-25000" dirty="0" smtClean="0">
                <a:solidFill>
                  <a:schemeClr val="bg1"/>
                </a:solidFill>
              </a:rPr>
              <a:t>2</a:t>
            </a:r>
            <a:r>
              <a:rPr lang="en-US" sz="2000" dirty="0" smtClean="0">
                <a:solidFill>
                  <a:schemeClr val="bg1"/>
                </a:solidFill>
              </a:rPr>
              <a:t> detection using Infrared (IR) measurements in the               7 –  12 </a:t>
            </a:r>
            <a:r>
              <a:rPr lang="en-US" sz="2000" dirty="0" smtClean="0">
                <a:solidFill>
                  <a:schemeClr val="bg1"/>
                </a:solidFill>
                <a:latin typeface="Symbol" pitchFamily="18" charset="2"/>
              </a:rPr>
              <a:t>m</a:t>
            </a:r>
            <a:r>
              <a:rPr lang="en-US" sz="2000" dirty="0" smtClean="0">
                <a:solidFill>
                  <a:schemeClr val="bg1"/>
                </a:solidFill>
              </a:rPr>
              <a:t>m range</a:t>
            </a:r>
          </a:p>
          <a:p>
            <a:pPr lvl="1" eaLnBrk="1" hangingPunct="1"/>
            <a:r>
              <a:rPr lang="en-US" sz="2000" dirty="0" smtClean="0">
                <a:solidFill>
                  <a:schemeClr val="bg1"/>
                </a:solidFill>
              </a:rPr>
              <a:t>Image enhancement techniques</a:t>
            </a:r>
          </a:p>
          <a:p>
            <a:pPr eaLnBrk="1" hangingPunct="1"/>
            <a:r>
              <a:rPr lang="en-US" sz="2000" dirty="0" smtClean="0">
                <a:solidFill>
                  <a:schemeClr val="bg1"/>
                </a:solidFill>
              </a:rPr>
              <a:t>Observation by Aircraft</a:t>
            </a:r>
          </a:p>
          <a:p>
            <a:pPr lvl="1" eaLnBrk="1" hangingPunct="1"/>
            <a:r>
              <a:rPr lang="en-US" sz="2000" dirty="0" smtClean="0">
                <a:solidFill>
                  <a:schemeClr val="bg1"/>
                </a:solidFill>
              </a:rPr>
              <a:t>Visual/Camera</a:t>
            </a:r>
          </a:p>
          <a:p>
            <a:pPr lvl="1" eaLnBrk="1" hangingPunct="1"/>
            <a:r>
              <a:rPr lang="en-US" sz="2000" dirty="0" smtClean="0">
                <a:solidFill>
                  <a:schemeClr val="bg1"/>
                </a:solidFill>
              </a:rPr>
              <a:t>Pilot Reports</a:t>
            </a:r>
          </a:p>
          <a:p>
            <a:pPr eaLnBrk="1" hangingPunct="1"/>
            <a:r>
              <a:rPr lang="en-US" sz="2000" dirty="0" smtClean="0">
                <a:solidFill>
                  <a:schemeClr val="bg1"/>
                </a:solidFill>
              </a:rPr>
              <a:t>Observations from the Ground</a:t>
            </a:r>
          </a:p>
          <a:p>
            <a:pPr lvl="1" eaLnBrk="1" hangingPunct="1"/>
            <a:r>
              <a:rPr lang="en-US" sz="2000" dirty="0" smtClean="0">
                <a:solidFill>
                  <a:schemeClr val="bg1"/>
                </a:solidFill>
              </a:rPr>
              <a:t>Radar</a:t>
            </a:r>
          </a:p>
          <a:p>
            <a:pPr lvl="1" eaLnBrk="1" hangingPunct="1"/>
            <a:r>
              <a:rPr lang="en-US" sz="2000" dirty="0" smtClean="0">
                <a:solidFill>
                  <a:schemeClr val="bg1"/>
                </a:solidFill>
              </a:rPr>
              <a:t>Automatic Cameras or Video Cameras</a:t>
            </a:r>
          </a:p>
          <a:p>
            <a:pPr eaLnBrk="1" hangingPunct="1">
              <a:buFont typeface="Wingdings 2" pitchFamily="18" charset="2"/>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solidFill>
                  <a:prstClr val="white">
                    <a:shade val="50000"/>
                  </a:prstClr>
                </a:solidFill>
              </a:rPr>
              <a:pPr>
                <a:defRPr/>
              </a:pPr>
              <a:t>60</a:t>
            </a:fld>
            <a:endParaRPr lang="en-US">
              <a:solidFill>
                <a:prstClr val="white">
                  <a:shade val="50000"/>
                </a:prstClr>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91000" y="0"/>
            <a:ext cx="4953000" cy="3200400"/>
          </a:xfrm>
        </p:spPr>
        <p:txBody>
          <a:bodyPr>
            <a:noAutofit/>
          </a:bodyPr>
          <a:lstStyle/>
          <a:p>
            <a:pPr eaLnBrk="1" hangingPunct="1">
              <a:defRPr/>
            </a:pPr>
            <a:r>
              <a:rPr lang="en-US" sz="3600" dirty="0" smtClean="0">
                <a:solidFill>
                  <a:srgbClr val="FF0000"/>
                </a:solidFill>
              </a:rPr>
              <a:t>Satellite Observations, Data, Analysis and Products</a:t>
            </a:r>
            <a:endParaRPr lang="en-US" sz="3600" dirty="0">
              <a:solidFill>
                <a:srgbClr val="FF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solidFill>
                  <a:prstClr val="white">
                    <a:shade val="50000"/>
                  </a:prstClr>
                </a:solidFill>
              </a:rPr>
              <a:pPr>
                <a:defRPr/>
              </a:pPr>
              <a:t>61</a:t>
            </a:fld>
            <a:endParaRPr lang="en-US">
              <a:solidFill>
                <a:prstClr val="white">
                  <a:shade val="50000"/>
                </a:prstClr>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457200" y="0"/>
            <a:ext cx="8229600" cy="1143000"/>
          </a:xfrm>
        </p:spPr>
        <p:txBody>
          <a:bodyPr>
            <a:normAutofit fontScale="90000"/>
          </a:bodyPr>
          <a:lstStyle/>
          <a:p>
            <a:r>
              <a:rPr lang="en-US" dirty="0">
                <a:solidFill>
                  <a:srgbClr val="990000"/>
                </a:solidFill>
              </a:rPr>
              <a:t>Importance of Remote </a:t>
            </a:r>
            <a:r>
              <a:rPr lang="en-US" dirty="0" smtClean="0">
                <a:solidFill>
                  <a:srgbClr val="990000"/>
                </a:solidFill>
              </a:rPr>
              <a:t>Sensing by Satellite</a:t>
            </a:r>
            <a:endParaRPr lang="en-US" dirty="0">
              <a:solidFill>
                <a:srgbClr val="990000"/>
              </a:solidFill>
            </a:endParaRPr>
          </a:p>
        </p:txBody>
      </p:sp>
      <p:sp>
        <p:nvSpPr>
          <p:cNvPr id="214019" name="Rectangle 3"/>
          <p:cNvSpPr>
            <a:spLocks noGrp="1" noChangeArrowheads="1"/>
          </p:cNvSpPr>
          <p:nvPr>
            <p:ph type="body" idx="1"/>
          </p:nvPr>
        </p:nvSpPr>
        <p:spPr>
          <a:xfrm>
            <a:off x="609600" y="1295400"/>
            <a:ext cx="7772400" cy="4114800"/>
          </a:xfrm>
        </p:spPr>
        <p:txBody>
          <a:bodyPr/>
          <a:lstStyle/>
          <a:p>
            <a:r>
              <a:rPr lang="en-US" sz="3600" dirty="0">
                <a:solidFill>
                  <a:srgbClr val="FFFF00"/>
                </a:solidFill>
                <a:effectLst>
                  <a:outerShdw blurRad="38100" dist="38100" dir="2700000" algn="tl">
                    <a:srgbClr val="000000">
                      <a:alpha val="43137"/>
                    </a:srgbClr>
                  </a:outerShdw>
                </a:effectLst>
              </a:rPr>
              <a:t>Global</a:t>
            </a:r>
            <a:r>
              <a:rPr lang="en-US" sz="3600" dirty="0"/>
              <a:t> </a:t>
            </a:r>
            <a:r>
              <a:rPr lang="en-US" sz="3600" dirty="0">
                <a:solidFill>
                  <a:schemeClr val="bg1"/>
                </a:solidFill>
              </a:rPr>
              <a:t>coverage </a:t>
            </a:r>
          </a:p>
          <a:p>
            <a:r>
              <a:rPr lang="en-US" sz="3600" dirty="0">
                <a:solidFill>
                  <a:schemeClr val="bg1"/>
                </a:solidFill>
              </a:rPr>
              <a:t>Allows for tracking of the plume both during the </a:t>
            </a:r>
            <a:r>
              <a:rPr lang="en-US" sz="3600" dirty="0">
                <a:solidFill>
                  <a:srgbClr val="FFFF00"/>
                </a:solidFill>
              </a:rPr>
              <a:t>day</a:t>
            </a:r>
            <a:r>
              <a:rPr lang="en-US" sz="3600" dirty="0"/>
              <a:t> </a:t>
            </a:r>
            <a:r>
              <a:rPr lang="en-US" sz="3600" dirty="0">
                <a:solidFill>
                  <a:schemeClr val="bg1"/>
                </a:solidFill>
              </a:rPr>
              <a:t>and at </a:t>
            </a:r>
            <a:r>
              <a:rPr lang="en-US" sz="3600" dirty="0">
                <a:solidFill>
                  <a:srgbClr val="FFFF00"/>
                </a:solidFill>
              </a:rPr>
              <a:t>night</a:t>
            </a:r>
            <a:r>
              <a:rPr lang="en-US" sz="3600" dirty="0"/>
              <a:t>.</a:t>
            </a:r>
          </a:p>
          <a:p>
            <a:pPr lvl="1"/>
            <a:r>
              <a:rPr lang="en-US" sz="3200" dirty="0">
                <a:solidFill>
                  <a:schemeClr val="bg1"/>
                </a:solidFill>
              </a:rPr>
              <a:t>Provides information in remote locations</a:t>
            </a:r>
          </a:p>
          <a:p>
            <a:pPr lvl="1"/>
            <a:r>
              <a:rPr lang="en-US" sz="3200" dirty="0">
                <a:solidFill>
                  <a:schemeClr val="bg1"/>
                </a:solidFill>
              </a:rPr>
              <a:t>Can be used in conjunction with </a:t>
            </a:r>
            <a:r>
              <a:rPr lang="en-US" sz="3200" dirty="0" smtClean="0">
                <a:solidFill>
                  <a:schemeClr val="bg1"/>
                </a:solidFill>
              </a:rPr>
              <a:t>other information </a:t>
            </a:r>
            <a:r>
              <a:rPr lang="en-US" sz="3200" dirty="0">
                <a:solidFill>
                  <a:schemeClr val="bg1"/>
                </a:solidFill>
              </a:rPr>
              <a:t>to determine plume height and probable plume movement.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1143000"/>
          </a:xfrm>
        </p:spPr>
        <p:txBody>
          <a:bodyPr>
            <a:noAutofit/>
          </a:bodyPr>
          <a:lstStyle/>
          <a:p>
            <a:r>
              <a:rPr lang="en-US" sz="4400" dirty="0" smtClean="0">
                <a:solidFill>
                  <a:srgbClr val="C00000"/>
                </a:solidFill>
                <a:effectLst>
                  <a:outerShdw blurRad="38100" dist="38100" dir="2700000" algn="tl">
                    <a:srgbClr val="000000">
                      <a:alpha val="43137"/>
                    </a:srgbClr>
                  </a:outerShdw>
                </a:effectLst>
              </a:rPr>
              <a:t>Goals of Using Satellite Data</a:t>
            </a:r>
            <a:endParaRPr lang="en-US" sz="4400" dirty="0">
              <a:solidFill>
                <a:srgbClr val="C00000"/>
              </a:solidFill>
              <a:effectLst>
                <a:outerShdw blurRad="38100" dist="38100" dir="2700000" algn="tl">
                  <a:srgbClr val="000000">
                    <a:alpha val="43137"/>
                  </a:srgbClr>
                </a:outerShdw>
              </a:effectLst>
            </a:endParaRPr>
          </a:p>
        </p:txBody>
      </p:sp>
      <p:sp>
        <p:nvSpPr>
          <p:cNvPr id="8" name="Content Placeholder 7"/>
          <p:cNvSpPr>
            <a:spLocks noGrp="1"/>
          </p:cNvSpPr>
          <p:nvPr>
            <p:ph idx="1"/>
          </p:nvPr>
        </p:nvSpPr>
        <p:spPr>
          <a:xfrm>
            <a:off x="457200" y="1295400"/>
            <a:ext cx="8229600" cy="5105400"/>
          </a:xfrm>
        </p:spPr>
        <p:txBody>
          <a:bodyPr/>
          <a:lstStyle/>
          <a:p>
            <a:pPr eaLnBrk="1" hangingPunct="1"/>
            <a:r>
              <a:rPr lang="en-US" sz="2400" dirty="0" smtClean="0">
                <a:solidFill>
                  <a:schemeClr val="bg1"/>
                </a:solidFill>
              </a:rPr>
              <a:t>Quick and efficient detection of an eruption (ash) plume</a:t>
            </a:r>
          </a:p>
          <a:p>
            <a:pPr eaLnBrk="1" hangingPunct="1"/>
            <a:r>
              <a:rPr lang="en-US" sz="2400" dirty="0" smtClean="0">
                <a:solidFill>
                  <a:schemeClr val="bg1"/>
                </a:solidFill>
              </a:rPr>
              <a:t>Monitoring of the thermal energy emitted from the volcano</a:t>
            </a:r>
          </a:p>
          <a:p>
            <a:pPr eaLnBrk="1" hangingPunct="1"/>
            <a:r>
              <a:rPr lang="en-US" sz="2400" dirty="0" smtClean="0">
                <a:solidFill>
                  <a:schemeClr val="bg1"/>
                </a:solidFill>
              </a:rPr>
              <a:t>Mapping of the surface deformation of a volcano, including topography and topographic change</a:t>
            </a:r>
          </a:p>
          <a:p>
            <a:pPr eaLnBrk="1" hangingPunct="1"/>
            <a:r>
              <a:rPr lang="en-US" sz="2400" dirty="0" smtClean="0">
                <a:solidFill>
                  <a:schemeClr val="bg1"/>
                </a:solidFill>
              </a:rPr>
              <a:t>Producing temporal and spatial distribution of ash and gases produced a volcanic eruption</a:t>
            </a:r>
          </a:p>
          <a:p>
            <a:pPr eaLnBrk="1" hangingPunct="1"/>
            <a:r>
              <a:rPr lang="en-US" sz="2400" dirty="0" smtClean="0">
                <a:solidFill>
                  <a:schemeClr val="bg1"/>
                </a:solidFill>
              </a:rPr>
              <a:t>Contributing to a “baseline” data set for quantifying future changes in a give volcano</a:t>
            </a:r>
          </a:p>
          <a:p>
            <a:pPr eaLnBrk="1" hangingPunct="1"/>
            <a:r>
              <a:rPr lang="en-US" sz="2400" dirty="0" smtClean="0">
                <a:solidFill>
                  <a:schemeClr val="bg1"/>
                </a:solidFill>
              </a:rPr>
              <a:t>Contributing to a “model” data set that can produce future movement of ash or gases</a:t>
            </a:r>
          </a:p>
          <a:p>
            <a:endParaRPr lang="en-US" dirty="0"/>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63</a:t>
            </a:fld>
            <a:endParaRPr lang="en-US">
              <a:solidFill>
                <a:prstClr val="white">
                  <a:shade val="50000"/>
                </a:prst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a:xfrm>
            <a:off x="457200" y="990600"/>
            <a:ext cx="8229600" cy="5410200"/>
          </a:xfrm>
        </p:spPr>
        <p:txBody>
          <a:bodyPr/>
          <a:lstStyle/>
          <a:p>
            <a:pPr eaLnBrk="1" hangingPunct="1"/>
            <a:r>
              <a:rPr lang="en-US" dirty="0" smtClean="0">
                <a:solidFill>
                  <a:schemeClr val="bg1"/>
                </a:solidFill>
              </a:rPr>
              <a:t>NOAA’s GOES and POES satellites; Japan’s MTSAT series; Europe’s </a:t>
            </a:r>
            <a:r>
              <a:rPr lang="en-US" dirty="0" err="1" smtClean="0">
                <a:solidFill>
                  <a:schemeClr val="bg1"/>
                </a:solidFill>
              </a:rPr>
              <a:t>Meteosat</a:t>
            </a:r>
            <a:r>
              <a:rPr lang="en-US" dirty="0" smtClean="0">
                <a:solidFill>
                  <a:schemeClr val="bg1"/>
                </a:solidFill>
              </a:rPr>
              <a:t>  series.</a:t>
            </a:r>
          </a:p>
          <a:p>
            <a:pPr lvl="1" eaLnBrk="1" hangingPunct="1"/>
            <a:r>
              <a:rPr lang="en-US" dirty="0" smtClean="0">
                <a:solidFill>
                  <a:schemeClr val="bg1"/>
                </a:solidFill>
              </a:rPr>
              <a:t>Visible, Shortwave IR, Longwave IR and Differencing Products (Split Window).</a:t>
            </a:r>
          </a:p>
          <a:p>
            <a:pPr eaLnBrk="1" hangingPunct="1"/>
            <a:r>
              <a:rPr lang="en-US" dirty="0" smtClean="0">
                <a:solidFill>
                  <a:schemeClr val="bg1"/>
                </a:solidFill>
              </a:rPr>
              <a:t>GOES and POES:  (Multispectral) Principal Component Analysis and Images (PCA and PCI)</a:t>
            </a:r>
          </a:p>
          <a:p>
            <a:pPr eaLnBrk="1" hangingPunct="1"/>
            <a:r>
              <a:rPr lang="en-US" dirty="0" smtClean="0">
                <a:solidFill>
                  <a:schemeClr val="bg1"/>
                </a:solidFill>
              </a:rPr>
              <a:t>GOES and POES: (Multispectral) </a:t>
            </a:r>
            <a:r>
              <a:rPr lang="en-US" dirty="0" err="1" smtClean="0">
                <a:solidFill>
                  <a:schemeClr val="bg1"/>
                </a:solidFill>
              </a:rPr>
              <a:t>Ellrod</a:t>
            </a:r>
            <a:r>
              <a:rPr lang="en-US" dirty="0" smtClean="0">
                <a:solidFill>
                  <a:schemeClr val="bg1"/>
                </a:solidFill>
              </a:rPr>
              <a:t> Derived Products</a:t>
            </a:r>
          </a:p>
          <a:p>
            <a:pPr eaLnBrk="1" hangingPunct="1"/>
            <a:r>
              <a:rPr lang="en-US" dirty="0" smtClean="0">
                <a:solidFill>
                  <a:schemeClr val="bg1"/>
                </a:solidFill>
              </a:rPr>
              <a:t>Aura-OMI  (Ozone Monitoring Instrument) </a:t>
            </a:r>
          </a:p>
          <a:p>
            <a:pPr lvl="1" eaLnBrk="1" hangingPunct="1">
              <a:buNone/>
            </a:pPr>
            <a:endParaRPr lang="en-US" dirty="0"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solidFill>
                  <a:prstClr val="white">
                    <a:shade val="50000"/>
                  </a:prstClr>
                </a:solidFill>
              </a:rPr>
              <a:pPr>
                <a:defRPr/>
              </a:pPr>
              <a:t>64</a:t>
            </a:fld>
            <a:endParaRPr lang="en-US">
              <a:solidFill>
                <a:prstClr val="white">
                  <a:shade val="50000"/>
                </a:prstClr>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solidFill>
                  <a:prstClr val="white">
                    <a:shade val="50000"/>
                  </a:prstClr>
                </a:solidFill>
              </a:rPr>
              <a:pPr>
                <a:defRPr/>
              </a:pPr>
              <a:t>65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66</a:t>
            </a:fld>
            <a:endParaRPr lang="en-US">
              <a:solidFill>
                <a:prstClr val="white">
                  <a:shade val="50000"/>
                </a:prstClr>
              </a:solidFill>
            </a:endParaRPr>
          </a:p>
        </p:txBody>
      </p:sp>
      <p:pic>
        <p:nvPicPr>
          <p:cNvPr id="4" name="Picture 3" descr="VSHSoufriereHills019_N7.jpg"/>
          <p:cNvPicPr>
            <a:picLocks noChangeAspect="1"/>
          </p:cNvPicPr>
          <p:nvPr/>
        </p:nvPicPr>
        <p:blipFill>
          <a:blip r:embed="rId3" cstate="print"/>
          <a:stretch>
            <a:fillRect/>
          </a:stretch>
        </p:blipFill>
        <p:spPr>
          <a:xfrm>
            <a:off x="0" y="0"/>
            <a:ext cx="9144000" cy="6858000"/>
          </a:xfrm>
          <a:prstGeom prst="rect">
            <a:avLst/>
          </a:prstGeom>
        </p:spPr>
      </p:pic>
      <p:sp>
        <p:nvSpPr>
          <p:cNvPr id="6" name="TextBox 5"/>
          <p:cNvSpPr txBox="1"/>
          <p:nvPr/>
        </p:nvSpPr>
        <p:spPr>
          <a:xfrm>
            <a:off x="5105400" y="1905000"/>
            <a:ext cx="3810000" cy="1200329"/>
          </a:xfrm>
          <a:prstGeom prst="rect">
            <a:avLst/>
          </a:prstGeom>
          <a:noFill/>
        </p:spPr>
        <p:txBody>
          <a:bodyPr wrap="square" rtlCol="0">
            <a:spAutoFit/>
          </a:bodyPr>
          <a:lstStyle/>
          <a:p>
            <a:r>
              <a:rPr lang="en-US" sz="3600" b="1" dirty="0" smtClean="0">
                <a:solidFill>
                  <a:srgbClr val="C00000"/>
                </a:solidFill>
                <a:effectLst>
                  <a:outerShdw blurRad="38100" dist="38100" dir="2700000" algn="tl">
                    <a:srgbClr val="000000">
                      <a:alpha val="43137"/>
                    </a:srgbClr>
                  </a:outerShdw>
                </a:effectLst>
                <a:latin typeface="+mj-lt"/>
              </a:rPr>
              <a:t>Observational Examples</a:t>
            </a:r>
            <a:endParaRPr lang="en-US" sz="3600" b="1" dirty="0">
              <a:solidFill>
                <a:srgbClr val="C00000"/>
              </a:solidFill>
              <a:effectLst>
                <a:outerShdw blurRad="38100" dist="38100" dir="2700000" algn="tl">
                  <a:srgbClr val="000000">
                    <a:alpha val="43137"/>
                  </a:srgbClr>
                </a:outerShdw>
              </a:effectLst>
              <a:latin typeface="+mj-l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838200"/>
          </a:xfrm>
        </p:spPr>
        <p:txBody>
          <a:bodyPr>
            <a:normAutofit/>
          </a:bodyPr>
          <a:lstStyle/>
          <a:p>
            <a:r>
              <a:rPr lang="en-US" sz="4400" dirty="0" err="1" smtClean="0">
                <a:solidFill>
                  <a:srgbClr val="FF0000"/>
                </a:solidFill>
              </a:rPr>
              <a:t>Eyjafjallajokull</a:t>
            </a:r>
            <a:r>
              <a:rPr lang="en-US" sz="4400" dirty="0" smtClean="0">
                <a:solidFill>
                  <a:srgbClr val="FF0000"/>
                </a:solidFill>
              </a:rPr>
              <a:t> Volcano </a:t>
            </a:r>
            <a:endParaRPr lang="en-US" dirty="0">
              <a:solidFill>
                <a:srgbClr val="FF0000"/>
              </a:solidFill>
            </a:endParaRPr>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67</a:t>
            </a:fld>
            <a:endParaRPr lang="en-US">
              <a:solidFill>
                <a:prstClr val="white">
                  <a:shade val="50000"/>
                </a:prstClr>
              </a:solidFill>
            </a:endParaRPr>
          </a:p>
        </p:txBody>
      </p:sp>
      <p:sp>
        <p:nvSpPr>
          <p:cNvPr id="5" name="TextBox 4"/>
          <p:cNvSpPr txBox="1"/>
          <p:nvPr/>
        </p:nvSpPr>
        <p:spPr>
          <a:xfrm>
            <a:off x="5410200" y="5562600"/>
            <a:ext cx="3733800" cy="646331"/>
          </a:xfrm>
          <a:prstGeom prst="rect">
            <a:avLst/>
          </a:prstGeom>
          <a:noFill/>
        </p:spPr>
        <p:txBody>
          <a:bodyPr wrap="square" rtlCol="0">
            <a:spAutoFit/>
          </a:bodyPr>
          <a:lstStyle/>
          <a:p>
            <a:r>
              <a:rPr lang="en-US" b="1" dirty="0" smtClean="0">
                <a:solidFill>
                  <a:schemeClr val="bg1"/>
                </a:solidFill>
              </a:rPr>
              <a:t>Image data from:  EUMETSAT  Data Processed by NESDIS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sz="4000" dirty="0" err="1" smtClean="0">
                <a:solidFill>
                  <a:srgbClr val="FF0000"/>
                </a:solidFill>
              </a:rPr>
              <a:t>Eyjafjallajokull</a:t>
            </a:r>
            <a:r>
              <a:rPr lang="en-US" sz="4000" dirty="0" smtClean="0">
                <a:solidFill>
                  <a:srgbClr val="FF0000"/>
                </a:solidFill>
              </a:rPr>
              <a:t> Volcano</a:t>
            </a:r>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68</a:t>
            </a:fld>
            <a:endParaRPr lang="en-US">
              <a:solidFill>
                <a:prstClr val="white">
                  <a:shade val="50000"/>
                </a:prstClr>
              </a:solidFill>
            </a:endParaRPr>
          </a:p>
        </p:txBody>
      </p:sp>
      <p:sp>
        <p:nvSpPr>
          <p:cNvPr id="5" name="TextBox 4"/>
          <p:cNvSpPr txBox="1"/>
          <p:nvPr/>
        </p:nvSpPr>
        <p:spPr>
          <a:xfrm>
            <a:off x="0" y="5867400"/>
            <a:ext cx="3581400" cy="861774"/>
          </a:xfrm>
          <a:prstGeom prst="rect">
            <a:avLst/>
          </a:prstGeom>
          <a:noFill/>
        </p:spPr>
        <p:txBody>
          <a:bodyPr wrap="square" rtlCol="0">
            <a:spAutoFit/>
          </a:bodyPr>
          <a:lstStyle/>
          <a:p>
            <a:r>
              <a:rPr lang="en-US" sz="1600" b="1" dirty="0" smtClean="0">
                <a:solidFill>
                  <a:schemeClr val="bg1"/>
                </a:solidFill>
              </a:rPr>
              <a:t>Image data from:  EUMETSAT  </a:t>
            </a:r>
          </a:p>
          <a:p>
            <a:r>
              <a:rPr lang="en-US" sz="1600" b="1" dirty="0" smtClean="0">
                <a:solidFill>
                  <a:schemeClr val="bg1"/>
                </a:solidFill>
              </a:rPr>
              <a:t>Data Processed by NESDIS</a:t>
            </a:r>
          </a:p>
          <a:p>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3000" r="-13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69</a:t>
            </a:fld>
            <a:endParaRPr lang="en-US">
              <a:solidFill>
                <a:prstClr val="white">
                  <a:shade val="50000"/>
                </a:prst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47800"/>
          </a:xfrm>
        </p:spPr>
        <p:txBody>
          <a:bodyPr>
            <a:normAutofit/>
          </a:bodyPr>
          <a:lstStyle/>
          <a:p>
            <a:r>
              <a:rPr lang="en-US" sz="4800" dirty="0" smtClean="0">
                <a:solidFill>
                  <a:srgbClr val="C00000"/>
                </a:solidFill>
                <a:effectLst>
                  <a:outerShdw blurRad="38100" dist="38100" dir="2700000" algn="tl">
                    <a:srgbClr val="000000">
                      <a:alpha val="43137"/>
                    </a:srgbClr>
                  </a:outerShdw>
                </a:effectLst>
              </a:rPr>
              <a:t>OBJECTIVES</a:t>
            </a:r>
            <a:endParaRPr lang="en-US" sz="48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419600"/>
          </a:xfrm>
        </p:spPr>
        <p:txBody>
          <a:bodyPr/>
          <a:lstStyle/>
          <a:p>
            <a:r>
              <a:rPr lang="en-US" sz="3200" dirty="0" smtClean="0">
                <a:solidFill>
                  <a:schemeClr val="bg1"/>
                </a:solidFill>
              </a:rPr>
              <a:t>Volcano Types </a:t>
            </a:r>
          </a:p>
          <a:p>
            <a:r>
              <a:rPr lang="en-US" sz="3200" dirty="0" smtClean="0">
                <a:solidFill>
                  <a:schemeClr val="bg1"/>
                </a:solidFill>
              </a:rPr>
              <a:t>Hazards on the Ground and in the Air.</a:t>
            </a:r>
          </a:p>
          <a:p>
            <a:pPr lvl="1"/>
            <a:r>
              <a:rPr lang="en-US" sz="3200" dirty="0" smtClean="0">
                <a:solidFill>
                  <a:schemeClr val="bg1"/>
                </a:solidFill>
              </a:rPr>
              <a:t>Health hazards </a:t>
            </a:r>
          </a:p>
          <a:p>
            <a:pPr lvl="1"/>
            <a:r>
              <a:rPr lang="en-US" sz="3200" dirty="0" smtClean="0">
                <a:solidFill>
                  <a:schemeClr val="bg1"/>
                </a:solidFill>
              </a:rPr>
              <a:t>Aviation hazards/issues</a:t>
            </a:r>
          </a:p>
          <a:p>
            <a:r>
              <a:rPr lang="en-US" sz="3200" dirty="0" smtClean="0">
                <a:solidFill>
                  <a:schemeClr val="bg1"/>
                </a:solidFill>
              </a:rPr>
              <a:t>Ash/Aerosol Detection and Observation</a:t>
            </a:r>
          </a:p>
          <a:p>
            <a:pPr lvl="1"/>
            <a:r>
              <a:rPr lang="en-US" sz="3200" dirty="0" smtClean="0">
                <a:solidFill>
                  <a:schemeClr val="bg1"/>
                </a:solidFill>
              </a:rPr>
              <a:t>Satellite, radar, and other information</a:t>
            </a:r>
          </a:p>
          <a:p>
            <a:r>
              <a:rPr lang="en-US" sz="3200" dirty="0" smtClean="0">
                <a:solidFill>
                  <a:schemeClr val="bg1"/>
                </a:solidFill>
              </a:rPr>
              <a:t>Modeling and Plume Dispersion</a:t>
            </a:r>
          </a:p>
          <a:p>
            <a:pPr lvl="1">
              <a:buNone/>
            </a:pPr>
            <a:endParaRPr lang="en-US" dirty="0" smtClean="0"/>
          </a:p>
          <a:p>
            <a:pPr>
              <a:buNone/>
            </a:pP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a:t>
            </a:fld>
            <a:endParaRPr lang="en-US">
              <a:solidFill>
                <a:prstClr val="white">
                  <a:shade val="50000"/>
                </a:prstClr>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0" b="-10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70</a:t>
            </a:fld>
            <a:endParaRPr lang="en-US">
              <a:solidFill>
                <a:prstClr val="white">
                  <a:shade val="50000"/>
                </a:prstClr>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5000" b="-40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11/8/2010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71</a:t>
            </a:fld>
            <a:endParaRPr lang="en-US">
              <a:solidFill>
                <a:prstClr val="white">
                  <a:shade val="50000"/>
                </a:prstClr>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solidFill>
                  <a:prstClr val="white">
                    <a:shade val="50000"/>
                  </a:prstClr>
                </a:solidFill>
              </a:rPr>
              <a:pPr>
                <a:defRPr/>
              </a:pPr>
              <a:t>72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257800" cy="1143000"/>
          </a:xfrm>
        </p:spPr>
        <p:txBody>
          <a:bodyPr>
            <a:normAutofit fontScale="90000"/>
          </a:bodyPr>
          <a:lstStyle/>
          <a:p>
            <a:r>
              <a:rPr lang="en-US" dirty="0" smtClean="0">
                <a:solidFill>
                  <a:srgbClr val="C00000"/>
                </a:solidFill>
              </a:rPr>
              <a:t>3.7 – 3.9 micron </a:t>
            </a:r>
            <a:br>
              <a:rPr lang="en-US" dirty="0" smtClean="0">
                <a:solidFill>
                  <a:srgbClr val="C00000"/>
                </a:solidFill>
              </a:rPr>
            </a:br>
            <a:r>
              <a:rPr lang="en-US" dirty="0" smtClean="0">
                <a:solidFill>
                  <a:srgbClr val="C00000"/>
                </a:solidFill>
              </a:rPr>
              <a:t>(Shortwave) IR</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73</a:t>
            </a:fld>
            <a:endParaRPr lang="en-US">
              <a:solidFill>
                <a:prstClr val="white">
                  <a:shade val="50000"/>
                </a:prstClr>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18 AVHRR, Channel 4, July 13,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solidFill>
                  <a:prstClr val="white">
                    <a:shade val="50000"/>
                  </a:prstClr>
                </a:solidFill>
              </a:rPr>
              <a:pPr>
                <a:defRPr/>
              </a:pPr>
              <a:t>74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sz="4000" dirty="0" err="1" smtClean="0">
                <a:solidFill>
                  <a:srgbClr val="FF0000"/>
                </a:solidFill>
              </a:rPr>
              <a:t>Eyjafjallajokull</a:t>
            </a:r>
            <a:r>
              <a:rPr lang="en-US" sz="4000" dirty="0" smtClean="0">
                <a:solidFill>
                  <a:srgbClr val="FF0000"/>
                </a:solidFill>
              </a:rPr>
              <a:t> Volcano</a:t>
            </a:r>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75</a:t>
            </a:fld>
            <a:endParaRPr lang="en-US">
              <a:solidFill>
                <a:prstClr val="white">
                  <a:shade val="50000"/>
                </a:prstClr>
              </a:solidFill>
            </a:endParaRPr>
          </a:p>
        </p:txBody>
      </p:sp>
      <p:sp>
        <p:nvSpPr>
          <p:cNvPr id="5" name="TextBox 4"/>
          <p:cNvSpPr txBox="1"/>
          <p:nvPr/>
        </p:nvSpPr>
        <p:spPr>
          <a:xfrm>
            <a:off x="5562600" y="5638800"/>
            <a:ext cx="3581400" cy="923330"/>
          </a:xfrm>
          <a:prstGeom prst="rect">
            <a:avLst/>
          </a:prstGeom>
          <a:noFill/>
        </p:spPr>
        <p:txBody>
          <a:bodyPr wrap="square" rtlCol="0">
            <a:spAutoFit/>
          </a:bodyPr>
          <a:lstStyle/>
          <a:p>
            <a:r>
              <a:rPr lang="en-US" b="1" dirty="0" smtClean="0">
                <a:solidFill>
                  <a:schemeClr val="bg1"/>
                </a:solidFill>
              </a:rPr>
              <a:t>Image data from:  EUMETSAT  Data Processed by NESDIS</a:t>
            </a:r>
          </a:p>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a:xfrm>
            <a:off x="457200" y="0"/>
            <a:ext cx="8229600" cy="1600200"/>
          </a:xfrm>
        </p:spPr>
        <p:txBody>
          <a:bodyPr/>
          <a:lstStyle/>
          <a:p>
            <a:pPr eaLnBrk="1" fontAlgn="auto" hangingPunct="1">
              <a:spcAft>
                <a:spcPts val="0"/>
              </a:spcAft>
              <a:defRPr/>
            </a:pPr>
            <a:r>
              <a:rPr lang="en-US" dirty="0" smtClean="0">
                <a:solidFill>
                  <a:srgbClr val="990000"/>
                </a:solidFill>
              </a:rPr>
              <a:t>Split-window IR detection – </a:t>
            </a:r>
            <a:br>
              <a:rPr lang="en-US" dirty="0" smtClean="0">
                <a:solidFill>
                  <a:srgbClr val="990000"/>
                </a:solidFill>
              </a:rPr>
            </a:br>
            <a:r>
              <a:rPr lang="en-US" dirty="0" smtClean="0">
                <a:solidFill>
                  <a:srgbClr val="990000"/>
                </a:solidFill>
              </a:rPr>
              <a:t>How it Works</a:t>
            </a:r>
          </a:p>
        </p:txBody>
      </p:sp>
      <p:sp>
        <p:nvSpPr>
          <p:cNvPr id="10246" name="Rectangle 3"/>
          <p:cNvSpPr>
            <a:spLocks noGrp="1" noChangeArrowheads="1"/>
          </p:cNvSpPr>
          <p:nvPr>
            <p:ph idx="1"/>
          </p:nvPr>
        </p:nvSpPr>
        <p:spPr>
          <a:xfrm>
            <a:off x="685800" y="1752600"/>
            <a:ext cx="8077200" cy="4343400"/>
          </a:xfrm>
        </p:spPr>
        <p:txBody>
          <a:bodyPr>
            <a:normAutofit lnSpcReduction="100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silicate particles is lower at 11 µm than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water/ice particles is the opposite - higher at 11 µm and lower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Therefore, ash clouds can be detected by the Brightness Temperature Difference (BTD):</a:t>
            </a:r>
          </a:p>
          <a:p>
            <a:pPr marL="548640" indent="-411480" eaLnBrk="1" fontAlgn="auto" hangingPunct="1">
              <a:lnSpc>
                <a:spcPct val="90000"/>
              </a:lnSpc>
              <a:spcAft>
                <a:spcPts val="0"/>
              </a:spcAft>
              <a:buClr>
                <a:schemeClr val="tx1">
                  <a:shade val="95000"/>
                </a:schemeClr>
              </a:buClr>
              <a:buFont typeface="Wingdings 2"/>
              <a:buChar char=""/>
              <a:defRPr/>
            </a:pPr>
            <a:endParaRPr lang="en-US" dirty="0" smtClean="0">
              <a:solidFill>
                <a:schemeClr val="bg1"/>
              </a:solidFill>
            </a:endParaRP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10.7µm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a:t>
            </a:r>
            <a:r>
              <a:rPr lang="en-US" b="1" u="sng" dirty="0" smtClean="0">
                <a:solidFill>
                  <a:schemeClr val="bg1"/>
                </a:solidFill>
              </a:rPr>
              <a:t>negative</a:t>
            </a:r>
            <a:r>
              <a:rPr lang="en-US" dirty="0" smtClean="0">
                <a:solidFill>
                  <a:schemeClr val="bg1"/>
                </a:solidFill>
              </a:rPr>
              <a:t> for ash/dust</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10.7µm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a:t>
            </a:r>
            <a:r>
              <a:rPr lang="en-US" b="1" u="sng" dirty="0" smtClean="0">
                <a:solidFill>
                  <a:schemeClr val="bg1"/>
                </a:solidFill>
              </a:rPr>
              <a:t>positive</a:t>
            </a:r>
            <a:r>
              <a:rPr lang="en-US" dirty="0" smtClean="0">
                <a:solidFill>
                  <a:schemeClr val="bg1"/>
                </a:solidFill>
              </a:rPr>
              <a:t> for ice/water</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a:t>
            </a:r>
          </a:p>
        </p:txBody>
      </p:sp>
      <p:sp>
        <p:nvSpPr>
          <p:cNvPr id="10242" name="Date Placeholder 3"/>
          <p:cNvSpPr>
            <a:spLocks noGrp="1"/>
          </p:cNvSpPr>
          <p:nvPr>
            <p:ph type="dt" sz="quarter" idx="10"/>
          </p:nvPr>
        </p:nvSpPr>
        <p:spPr/>
        <p:txBody>
          <a:bodyPr/>
          <a:lstStyle/>
          <a:p>
            <a:pPr>
              <a:defRPr/>
            </a:pPr>
            <a:fld id="{353B518E-9EE8-416B-8B45-AEFE2D9C0154}" type="datetime1">
              <a:rPr lang="en-US">
                <a:solidFill>
                  <a:prstClr val="white">
                    <a:shade val="50000"/>
                  </a:prstClr>
                </a:solidFill>
              </a:rPr>
              <a:pPr>
                <a:defRPr/>
              </a:pPr>
              <a:t>11/8/2010</a:t>
            </a:fld>
            <a:endParaRPr lang="en-US">
              <a:solidFill>
                <a:prstClr val="white">
                  <a:shade val="50000"/>
                </a:prstClr>
              </a:solidFill>
            </a:endParaRPr>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solidFill>
                  <a:prstClr val="white">
                    <a:shade val="50000"/>
                  </a:prstClr>
                </a:solidFill>
              </a:rPr>
              <a:pPr>
                <a:defRPr/>
              </a:pPr>
              <a:t>76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Split Window IR Detection</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in Iceland</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42612.jpg"/>
          <p:cNvPicPr>
            <a:picLocks noGrp="1" noChangeAspect="1"/>
          </p:cNvPicPr>
          <p:nvPr>
            <p:ph idx="1"/>
          </p:nvPr>
        </p:nvPicPr>
        <p:blipFill>
          <a:blip r:embed="rId3" cstate="print"/>
          <a:stretch>
            <a:fillRect/>
          </a:stretch>
        </p:blipFill>
        <p:spPr>
          <a:xfrm>
            <a:off x="152400" y="1600200"/>
            <a:ext cx="8839200" cy="48006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77</a:t>
            </a:fld>
            <a:endParaRPr lang="en-US">
              <a:solidFill>
                <a:prstClr val="white">
                  <a:shade val="50000"/>
                </a:prstClr>
              </a:solidFill>
            </a:endParaRPr>
          </a:p>
        </p:txBody>
      </p:sp>
      <p:sp>
        <p:nvSpPr>
          <p:cNvPr id="7" name="TextBox 6"/>
          <p:cNvSpPr txBox="1"/>
          <p:nvPr/>
        </p:nvSpPr>
        <p:spPr>
          <a:xfrm>
            <a:off x="6400800" y="6488668"/>
            <a:ext cx="2057400" cy="369332"/>
          </a:xfrm>
          <a:prstGeom prst="rect">
            <a:avLst/>
          </a:prstGeom>
          <a:noFill/>
        </p:spPr>
        <p:txBody>
          <a:bodyPr wrap="square" rtlCol="0">
            <a:spAutoFit/>
          </a:bodyPr>
          <a:lstStyle/>
          <a:p>
            <a:r>
              <a:rPr lang="en-US" dirty="0" smtClean="0"/>
              <a:t>4/15/2010@15Z</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Split Window </a:t>
            </a:r>
            <a:r>
              <a:rPr lang="en-US" dirty="0" err="1" smtClean="0">
                <a:solidFill>
                  <a:srgbClr val="C00000"/>
                </a:solidFill>
                <a:effectLst>
                  <a:outerShdw blurRad="38100" dist="38100" dir="2700000" algn="tl">
                    <a:srgbClr val="000000">
                      <a:alpha val="43137"/>
                    </a:srgbClr>
                  </a:outerShdw>
                </a:effectLst>
              </a:rPr>
              <a:t>Longwave</a:t>
            </a:r>
            <a:r>
              <a:rPr lang="en-US" dirty="0" smtClean="0">
                <a:solidFill>
                  <a:srgbClr val="C00000"/>
                </a:solidFill>
                <a:effectLst>
                  <a:outerShdw blurRad="38100" dist="38100" dir="2700000" algn="tl">
                    <a:srgbClr val="000000">
                      <a:alpha val="43137"/>
                    </a:srgbClr>
                  </a:outerShdw>
                </a:effectLst>
              </a:rPr>
              <a:t> Difference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51513.jpg"/>
          <p:cNvPicPr>
            <a:picLocks noGrp="1" noChangeAspect="1"/>
          </p:cNvPicPr>
          <p:nvPr>
            <p:ph idx="1"/>
          </p:nvPr>
        </p:nvPicPr>
        <p:blipFill>
          <a:blip r:embed="rId3" cstate="print"/>
          <a:stretch>
            <a:fillRect/>
          </a:stretch>
        </p:blipFill>
        <p:spPr>
          <a:xfrm>
            <a:off x="685800" y="1143000"/>
            <a:ext cx="77724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78</a:t>
            </a:fld>
            <a:endParaRPr lang="en-US">
              <a:solidFill>
                <a:prstClr val="white">
                  <a:shade val="50000"/>
                </a:prstClr>
              </a:solidFill>
            </a:endParaRPr>
          </a:p>
        </p:txBody>
      </p:sp>
      <p:sp>
        <p:nvSpPr>
          <p:cNvPr id="7" name="TextBox 6"/>
          <p:cNvSpPr txBox="1"/>
          <p:nvPr/>
        </p:nvSpPr>
        <p:spPr>
          <a:xfrm>
            <a:off x="4724400" y="5105400"/>
            <a:ext cx="3733800" cy="923330"/>
          </a:xfrm>
          <a:prstGeom prst="rect">
            <a:avLst/>
          </a:prstGeom>
          <a:noFill/>
        </p:spPr>
        <p:txBody>
          <a:bodyPr wrap="square" rtlCol="0">
            <a:spAutoFit/>
          </a:bodyPr>
          <a:lstStyle/>
          <a:p>
            <a:r>
              <a:rPr lang="en-US" b="1" dirty="0" smtClean="0">
                <a:solidFill>
                  <a:srgbClr val="FF0000"/>
                </a:solidFill>
              </a:rPr>
              <a:t>Image data from:  EUMETSAT  Data Processed by NESDIS</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18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solidFill>
                  <a:prstClr val="white">
                    <a:shade val="50000"/>
                  </a:prstClr>
                </a:solidFill>
              </a:rPr>
              <a:pPr>
                <a:defRPr/>
              </a:pPr>
              <a:t>79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400" dirty="0" smtClean="0">
                <a:solidFill>
                  <a:srgbClr val="C00000"/>
                </a:solidFill>
                <a:effectLst>
                  <a:outerShdw blurRad="38100" dist="38100" dir="2700000" algn="tl">
                    <a:srgbClr val="000000">
                      <a:alpha val="43137"/>
                    </a:srgbClr>
                  </a:outerShdw>
                </a:effectLst>
              </a:rPr>
              <a:t>Volcanoes</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229600" cy="5089525"/>
          </a:xfrm>
        </p:spPr>
        <p:txBody>
          <a:bodyPr/>
          <a:lstStyle/>
          <a:p>
            <a:r>
              <a:rPr lang="en-US" dirty="0" smtClean="0">
                <a:solidFill>
                  <a:schemeClr val="bg1"/>
                </a:solidFill>
              </a:rPr>
              <a:t>Three main types of volcanoes:</a:t>
            </a:r>
          </a:p>
          <a:p>
            <a:pPr lvl="1"/>
            <a:r>
              <a:rPr lang="en-US" dirty="0" smtClean="0">
                <a:solidFill>
                  <a:schemeClr val="bg1"/>
                </a:solidFill>
              </a:rPr>
              <a:t>Cinder Cones</a:t>
            </a:r>
          </a:p>
          <a:p>
            <a:pPr lvl="1"/>
            <a:r>
              <a:rPr lang="en-US" dirty="0" smtClean="0">
                <a:solidFill>
                  <a:schemeClr val="bg1"/>
                </a:solidFill>
              </a:rPr>
              <a:t>Composite Volcanoes</a:t>
            </a:r>
          </a:p>
          <a:p>
            <a:pPr lvl="1"/>
            <a:r>
              <a:rPr lang="en-US" dirty="0" smtClean="0">
                <a:solidFill>
                  <a:schemeClr val="bg1"/>
                </a:solidFill>
              </a:rPr>
              <a:t>Shield Volcanoes</a:t>
            </a:r>
          </a:p>
          <a:p>
            <a:pPr marL="547688" lvl="1" indent="-411163">
              <a:buClr>
                <a:srgbClr val="F9F9F9"/>
              </a:buClr>
              <a:buSzPct val="65000"/>
              <a:buFont typeface="Wingdings 2" pitchFamily="18" charset="2"/>
              <a:buChar char=""/>
            </a:pPr>
            <a:r>
              <a:rPr lang="en-US" sz="2800" dirty="0" smtClean="0">
                <a:solidFill>
                  <a:prstClr val="black"/>
                </a:solidFill>
              </a:rPr>
              <a:t>Two general eruption types:</a:t>
            </a:r>
          </a:p>
          <a:p>
            <a:pPr lvl="1">
              <a:buClr>
                <a:prstClr val="white"/>
              </a:buClr>
            </a:pPr>
            <a:r>
              <a:rPr lang="en-US" dirty="0" smtClean="0">
                <a:solidFill>
                  <a:prstClr val="black"/>
                </a:solidFill>
              </a:rPr>
              <a:t>Effusive</a:t>
            </a:r>
          </a:p>
          <a:p>
            <a:pPr lvl="1">
              <a:buClr>
                <a:prstClr val="white"/>
              </a:buClr>
            </a:pPr>
            <a:r>
              <a:rPr lang="en-US" dirty="0" smtClean="0">
                <a:solidFill>
                  <a:prstClr val="black"/>
                </a:solidFill>
              </a:rPr>
              <a:t>Explosive</a:t>
            </a:r>
            <a:endParaRPr lang="en-US" sz="2800" dirty="0" smtClean="0">
              <a:solidFill>
                <a:prstClr val="black"/>
              </a:solidFill>
            </a:endParaRPr>
          </a:p>
          <a:p>
            <a:pPr marL="547688" lvl="1" indent="-411163">
              <a:buClr>
                <a:srgbClr val="F9F9F9"/>
              </a:buClr>
              <a:buSzPct val="65000"/>
              <a:buFont typeface="Wingdings 2" pitchFamily="18" charset="2"/>
              <a:buChar char=""/>
            </a:pPr>
            <a:r>
              <a:rPr lang="en-US" sz="2800" dirty="0" smtClean="0">
                <a:solidFill>
                  <a:prstClr val="black"/>
                </a:solidFill>
              </a:rPr>
              <a:t>Three primary eruption mechanisms:</a:t>
            </a:r>
            <a:endParaRPr lang="en-US" sz="2200" dirty="0" smtClean="0">
              <a:solidFill>
                <a:prstClr val="black"/>
              </a:solidFill>
            </a:endParaRPr>
          </a:p>
          <a:p>
            <a:pPr lvl="1">
              <a:buClr>
                <a:prstClr val="white"/>
              </a:buClr>
            </a:pPr>
            <a:r>
              <a:rPr lang="en-US" dirty="0" smtClean="0">
                <a:solidFill>
                  <a:prstClr val="black"/>
                </a:solidFill>
              </a:rPr>
              <a:t>Magmatic</a:t>
            </a:r>
          </a:p>
          <a:p>
            <a:pPr lvl="1">
              <a:buClr>
                <a:prstClr val="white"/>
              </a:buClr>
            </a:pPr>
            <a:r>
              <a:rPr lang="en-US" dirty="0" err="1" smtClean="0">
                <a:solidFill>
                  <a:prstClr val="black"/>
                </a:solidFill>
              </a:rPr>
              <a:t>Phreatic</a:t>
            </a:r>
            <a:endParaRPr lang="en-US" dirty="0" smtClean="0">
              <a:solidFill>
                <a:prstClr val="black"/>
              </a:solidFill>
            </a:endParaRPr>
          </a:p>
          <a:p>
            <a:pPr lvl="1">
              <a:buClr>
                <a:prstClr val="white"/>
              </a:buClr>
            </a:pPr>
            <a:r>
              <a:rPr lang="en-US" dirty="0" err="1" smtClean="0">
                <a:solidFill>
                  <a:schemeClr val="bg1"/>
                </a:solidFill>
              </a:rPr>
              <a:t>Phreatomagmatic</a:t>
            </a:r>
            <a:endParaRPr lang="en-US" dirty="0" smtClean="0">
              <a:solidFill>
                <a:schemeClr val="bg1"/>
              </a:solidFill>
            </a:endParaRPr>
          </a:p>
          <a:p>
            <a:pPr lvl="1">
              <a:buClr>
                <a:prstClr val="white"/>
              </a:buClr>
            </a:pPr>
            <a:endParaRPr lang="en-US" dirty="0" smtClean="0">
              <a:solidFill>
                <a:prstClr val="black"/>
              </a:solidFill>
            </a:endParaRPr>
          </a:p>
          <a:p>
            <a:pPr lvl="1">
              <a:buClr>
                <a:prstClr val="white"/>
              </a:buClr>
            </a:pPr>
            <a:endParaRPr lang="en-US" dirty="0" smtClean="0">
              <a:solidFill>
                <a:prstClr val="black"/>
              </a:solidFill>
            </a:endParaRPr>
          </a:p>
          <a:p>
            <a:pPr marL="812800" lvl="2" indent="-411163">
              <a:buClr>
                <a:srgbClr val="F9F9F9"/>
              </a:buClr>
              <a:buSzPct val="65000"/>
              <a:buFont typeface="Wingdings 2" pitchFamily="18" charset="2"/>
              <a:buChar char=""/>
            </a:pPr>
            <a:endParaRPr lang="en-US" dirty="0" smtClean="0">
              <a:solidFill>
                <a:prstClr val="black"/>
              </a:solidFill>
            </a:endParaRPr>
          </a:p>
          <a:p>
            <a:pPr lvl="1">
              <a:buNone/>
            </a:pPr>
            <a:endParaRPr lang="en-US" dirty="0" smtClean="0">
              <a:solidFill>
                <a:schemeClr val="bg1"/>
              </a:solidFill>
            </a:endParaRPr>
          </a:p>
          <a:p>
            <a:pPr lvl="1"/>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a:t>
            </a:fld>
            <a:endParaRPr lang="en-US">
              <a:solidFill>
                <a:prstClr val="white">
                  <a:shade val="50000"/>
                </a:prstClr>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effectLst>
                  <a:outerShdw blurRad="38100" dist="38100" dir="2700000" algn="tl">
                    <a:srgbClr val="000000">
                      <a:alpha val="43137"/>
                    </a:srgbClr>
                  </a:outerShdw>
                </a:effectLst>
              </a:rPr>
              <a:t>PCI Volcanic ash analysis</a:t>
            </a:r>
            <a:endParaRPr lang="en-US" dirty="0"/>
          </a:p>
        </p:txBody>
      </p:sp>
      <p:pic>
        <p:nvPicPr>
          <p:cNvPr id="6" name="Content Placeholder 5" descr="Okmok_4-panel.jpg"/>
          <p:cNvPicPr>
            <a:picLocks noGrp="1" noChangeAspect="1"/>
          </p:cNvPicPr>
          <p:nvPr>
            <p:ph idx="1"/>
          </p:nvPr>
        </p:nvPicPr>
        <p:blipFill>
          <a:blip r:embed="rId3" cstate="print"/>
          <a:stretch>
            <a:fillRect/>
          </a:stretch>
        </p:blipFill>
        <p:spPr>
          <a:xfrm>
            <a:off x="609600" y="990600"/>
            <a:ext cx="7924799" cy="5486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80</a:t>
            </a:fld>
            <a:endParaRPr lang="en-US">
              <a:solidFill>
                <a:prstClr val="white">
                  <a:shade val="50000"/>
                </a:prstClr>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71600"/>
          </a:xfrm>
        </p:spPr>
        <p:txBody>
          <a:bodyPr>
            <a:noAutofit/>
          </a:bodyPr>
          <a:lstStyle/>
          <a:p>
            <a:r>
              <a:rPr lang="en-US" sz="3200" dirty="0" smtClean="0">
                <a:solidFill>
                  <a:srgbClr val="C00000"/>
                </a:solidFill>
                <a:effectLst>
                  <a:outerShdw blurRad="38100" dist="38100" dir="2700000" algn="tl">
                    <a:srgbClr val="000000">
                      <a:alpha val="43137"/>
                    </a:srgbClr>
                  </a:outerShdw>
                </a:effectLst>
              </a:rPr>
              <a:t>Principal Component Analysis (PCA) and Principal Component Imagery (PCI)</a:t>
            </a:r>
            <a:endParaRPr lang="en-US" sz="3200" dirty="0"/>
          </a:p>
        </p:txBody>
      </p:sp>
      <p:pic>
        <p:nvPicPr>
          <p:cNvPr id="6" name="Content Placeholder 5" descr="MODPCI8_Pop.GIF"/>
          <p:cNvPicPr>
            <a:picLocks noGrp="1" noChangeAspect="1"/>
          </p:cNvPicPr>
          <p:nvPr>
            <p:ph idx="1"/>
          </p:nvPr>
        </p:nvPicPr>
        <p:blipFill>
          <a:blip r:embed="rId3" cstate="print"/>
          <a:stretch>
            <a:fillRect/>
          </a:stretch>
        </p:blipFill>
        <p:spPr>
          <a:xfrm>
            <a:off x="533400" y="1447800"/>
            <a:ext cx="80772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81</a:t>
            </a:fld>
            <a:endParaRPr lang="en-US">
              <a:solidFill>
                <a:prstClr val="white">
                  <a:shade val="50000"/>
                </a:prstClr>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Add Iceland Volcano PCI Here</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Either still images or animations from Don </a:t>
            </a:r>
            <a:r>
              <a:rPr lang="en-US" dirty="0" err="1" smtClean="0">
                <a:solidFill>
                  <a:schemeClr val="bg1"/>
                </a:solidFill>
              </a:rPr>
              <a:t>Higer</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82</a:t>
            </a:fld>
            <a:endParaRPr lang="en-US">
              <a:solidFill>
                <a:prstClr val="white">
                  <a:shade val="50000"/>
                </a:prstClr>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Ash Detection – The 3 Channel Product</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11/8/2010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83</a:t>
            </a:fld>
            <a:endParaRPr lang="en-US">
              <a:solidFill>
                <a:prstClr val="white">
                  <a:shade val="50000"/>
                </a:prstClr>
              </a:solidFill>
            </a:endParaRPr>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0" y="1600200"/>
            <a:ext cx="4572000" cy="4267199"/>
          </a:xfrm>
          <a:prstGeom prst="rect">
            <a:avLst/>
          </a:prstGeom>
          <a:noFill/>
          <a:ln w="9525">
            <a:noFill/>
            <a:miter lim="800000"/>
            <a:headEnd/>
            <a:tailEnd/>
          </a:ln>
        </p:spPr>
      </p:pic>
      <p:pic>
        <p:nvPicPr>
          <p:cNvPr id="1027" name="Picture 3"/>
          <p:cNvPicPr>
            <a:picLocks noGrp="1" noChangeAspect="1" noChangeArrowheads="1"/>
          </p:cNvPicPr>
          <p:nvPr>
            <p:ph sz="half" idx="2"/>
          </p:nvPr>
        </p:nvPicPr>
        <p:blipFill>
          <a:blip r:embed="rId4" cstate="print"/>
          <a:srcRect/>
          <a:stretch>
            <a:fillRect/>
          </a:stretch>
        </p:blipFill>
        <p:spPr bwMode="auto">
          <a:xfrm>
            <a:off x="4648200" y="1600200"/>
            <a:ext cx="4495800" cy="4267200"/>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63043" y="204397"/>
            <a:ext cx="7775044" cy="1143476"/>
          </a:xfrm>
        </p:spPr>
        <p:txBody>
          <a:bodyPr lIns="82314" tIns="41157" rIns="82314" bIns="41157">
            <a:normAutofit/>
          </a:bodyPr>
          <a:lstStyle/>
          <a:p>
            <a:pPr defTabSz="823143"/>
            <a:r>
              <a:rPr lang="en-US" sz="3200" dirty="0" smtClean="0">
                <a:solidFill>
                  <a:srgbClr val="C00000"/>
                </a:solidFill>
                <a:effectLst>
                  <a:outerShdw blurRad="38100" dist="38100" dir="2700000" algn="tl">
                    <a:srgbClr val="000000">
                      <a:alpha val="43137"/>
                    </a:srgbClr>
                  </a:outerShdw>
                </a:effectLst>
              </a:rPr>
              <a:t>Three-channel Volcanic Ash Products (TVAP)</a:t>
            </a:r>
            <a:endParaRPr lang="en-US" sz="3200" dirty="0">
              <a:solidFill>
                <a:srgbClr val="C00000"/>
              </a:solidFill>
              <a:effectLst>
                <a:outerShdw blurRad="38100" dist="38100" dir="2700000" algn="tl">
                  <a:srgbClr val="000000">
                    <a:alpha val="43137"/>
                  </a:srgbClr>
                </a:outerShdw>
              </a:effectLst>
            </a:endParaRPr>
          </a:p>
        </p:txBody>
      </p:sp>
      <p:sp>
        <p:nvSpPr>
          <p:cNvPr id="218115" name="Rectangle 3"/>
          <p:cNvSpPr>
            <a:spLocks noGrp="1" noChangeArrowheads="1"/>
          </p:cNvSpPr>
          <p:nvPr>
            <p:ph type="body" idx="1"/>
          </p:nvPr>
        </p:nvSpPr>
        <p:spPr>
          <a:xfrm>
            <a:off x="685800" y="1524000"/>
            <a:ext cx="8077200" cy="4565266"/>
          </a:xfrm>
        </p:spPr>
        <p:txBody>
          <a:bodyPr/>
          <a:lstStyle/>
          <a:p>
            <a:pPr marL="308679" indent="-308679" defTabSz="823143">
              <a:buNone/>
            </a:pPr>
            <a:r>
              <a:rPr lang="en-US" sz="2900" b="1" dirty="0" smtClean="0">
                <a:solidFill>
                  <a:schemeClr val="bg1"/>
                </a:solidFill>
              </a:rPr>
              <a:t>GOES-11 </a:t>
            </a:r>
            <a:r>
              <a:rPr lang="en-US" sz="2900" b="1" dirty="0">
                <a:solidFill>
                  <a:schemeClr val="bg1"/>
                </a:solidFill>
              </a:rPr>
              <a:t>Detection Algorithm (</a:t>
            </a:r>
            <a:r>
              <a:rPr lang="en-US" sz="2900" b="1" dirty="0" err="1">
                <a:solidFill>
                  <a:schemeClr val="bg1"/>
                </a:solidFill>
              </a:rPr>
              <a:t>Ellrod</a:t>
            </a:r>
            <a:r>
              <a:rPr lang="en-US" sz="2900" b="1" dirty="0">
                <a:solidFill>
                  <a:schemeClr val="bg1"/>
                </a:solidFill>
              </a:rPr>
              <a:t> </a:t>
            </a:r>
            <a:r>
              <a:rPr lang="en-US" sz="2900" b="1" dirty="0" smtClean="0">
                <a:solidFill>
                  <a:schemeClr val="bg1"/>
                </a:solidFill>
              </a:rPr>
              <a:t>et al. 2003):</a:t>
            </a:r>
            <a:endParaRPr lang="en-US" sz="2900" b="1" dirty="0">
              <a:solidFill>
                <a:schemeClr val="bg1"/>
              </a:solidFill>
            </a:endParaRPr>
          </a:p>
          <a:p>
            <a:pPr marL="308679" indent="-308679" defTabSz="823143">
              <a:buNone/>
            </a:pPr>
            <a:r>
              <a:rPr lang="en-US" sz="2600" dirty="0">
                <a:solidFill>
                  <a:schemeClr val="bg1"/>
                </a:solidFill>
              </a:rPr>
              <a:t>B = C + </a:t>
            </a:r>
            <a:r>
              <a:rPr lang="en-US" sz="2600" dirty="0" smtClean="0">
                <a:solidFill>
                  <a:schemeClr val="bg1"/>
                </a:solidFill>
              </a:rPr>
              <a:t>m1[T(12.0) – T(10.7)] </a:t>
            </a:r>
            <a:r>
              <a:rPr lang="en-US" sz="2600" dirty="0">
                <a:solidFill>
                  <a:schemeClr val="bg1"/>
                </a:solidFill>
              </a:rPr>
              <a:t>+ </a:t>
            </a:r>
            <a:r>
              <a:rPr lang="en-US" sz="2600" dirty="0" smtClean="0">
                <a:solidFill>
                  <a:schemeClr val="bg1"/>
                </a:solidFill>
              </a:rPr>
              <a:t>m2[T(3.9) – T(10.7)]</a:t>
            </a:r>
            <a:endParaRPr lang="en-US" sz="2600" dirty="0">
              <a:solidFill>
                <a:schemeClr val="bg1"/>
              </a:solidFill>
            </a:endParaRPr>
          </a:p>
          <a:p>
            <a:pPr marL="629354" lvl="1" indent="-308679" defTabSz="823143">
              <a:buNone/>
            </a:pPr>
            <a:r>
              <a:rPr lang="en-US" sz="2600" dirty="0" smtClean="0">
                <a:solidFill>
                  <a:schemeClr val="bg1"/>
                </a:solidFill>
              </a:rPr>
              <a:t>B = output </a:t>
            </a:r>
            <a:r>
              <a:rPr lang="en-US" sz="2600" dirty="0">
                <a:solidFill>
                  <a:schemeClr val="bg1"/>
                </a:solidFill>
              </a:rPr>
              <a:t>brightness </a:t>
            </a:r>
            <a:r>
              <a:rPr lang="en-US" sz="2600" dirty="0" smtClean="0">
                <a:solidFill>
                  <a:schemeClr val="bg1"/>
                </a:solidFill>
              </a:rPr>
              <a:t>value (temperature), </a:t>
            </a:r>
          </a:p>
          <a:p>
            <a:pPr marL="629354" lvl="1" indent="-308679" defTabSz="823143">
              <a:buNone/>
            </a:pPr>
            <a:r>
              <a:rPr lang="en-US" sz="2600" dirty="0" smtClean="0">
                <a:solidFill>
                  <a:schemeClr val="bg1"/>
                </a:solidFill>
              </a:rPr>
              <a:t>C = constant; m1, m2 = </a:t>
            </a:r>
            <a:r>
              <a:rPr lang="en-US" sz="2600" dirty="0">
                <a:solidFill>
                  <a:schemeClr val="bg1"/>
                </a:solidFill>
              </a:rPr>
              <a:t>scaling </a:t>
            </a:r>
            <a:r>
              <a:rPr lang="en-US" sz="2600" dirty="0" smtClean="0">
                <a:solidFill>
                  <a:schemeClr val="bg1"/>
                </a:solidFill>
              </a:rPr>
              <a:t>factors (empirical)</a:t>
            </a:r>
          </a:p>
          <a:p>
            <a:pPr marL="629354" lvl="1" indent="-308679" defTabSz="823143">
              <a:buNone/>
            </a:pPr>
            <a:r>
              <a:rPr lang="en-US" sz="2600" dirty="0" smtClean="0">
                <a:solidFill>
                  <a:schemeClr val="bg1"/>
                </a:solidFill>
              </a:rPr>
              <a:t>T = </a:t>
            </a:r>
            <a:r>
              <a:rPr lang="en-US" sz="2600" dirty="0">
                <a:solidFill>
                  <a:schemeClr val="bg1"/>
                </a:solidFill>
              </a:rPr>
              <a:t>brightness </a:t>
            </a:r>
            <a:r>
              <a:rPr lang="en-US" sz="2600" dirty="0" smtClean="0">
                <a:solidFill>
                  <a:schemeClr val="bg1"/>
                </a:solidFill>
              </a:rPr>
              <a:t>temperature at (wavelength). </a:t>
            </a:r>
          </a:p>
          <a:p>
            <a:pPr marL="629354" lvl="1" indent="-308679" defTabSz="823143">
              <a:buNone/>
            </a:pPr>
            <a:r>
              <a:rPr lang="en-US" sz="2600" dirty="0" smtClean="0">
                <a:solidFill>
                  <a:schemeClr val="bg1"/>
                </a:solidFill>
              </a:rPr>
              <a:t>T(12.0) – T(10.7) results </a:t>
            </a:r>
            <a:r>
              <a:rPr lang="en-US" sz="2600" dirty="0">
                <a:solidFill>
                  <a:schemeClr val="bg1"/>
                </a:solidFill>
              </a:rPr>
              <a:t>in a </a:t>
            </a:r>
            <a:r>
              <a:rPr lang="en-US" sz="2600" u="sng" dirty="0">
                <a:solidFill>
                  <a:schemeClr val="bg1"/>
                </a:solidFill>
              </a:rPr>
              <a:t>positive</a:t>
            </a:r>
            <a:r>
              <a:rPr lang="en-US" sz="2600" dirty="0">
                <a:solidFill>
                  <a:schemeClr val="bg1"/>
                </a:solidFill>
              </a:rPr>
              <a:t> value for volcanic ash.</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5" name="Rectangle 3"/>
          <p:cNvSpPr>
            <a:spLocks noGrp="1" noChangeArrowheads="1"/>
          </p:cNvSpPr>
          <p:nvPr>
            <p:ph type="body" idx="1"/>
          </p:nvPr>
        </p:nvSpPr>
        <p:spPr>
          <a:xfrm>
            <a:off x="685800" y="1524000"/>
            <a:ext cx="8077200" cy="4565266"/>
          </a:xfrm>
        </p:spPr>
        <p:txBody>
          <a:bodyPr/>
          <a:lstStyle/>
          <a:p>
            <a:pPr marL="308679" indent="-308679" defTabSz="823143">
              <a:buNone/>
            </a:pPr>
            <a:r>
              <a:rPr lang="en-US" sz="2900" b="1" dirty="0" smtClean="0">
                <a:solidFill>
                  <a:schemeClr val="bg1"/>
                </a:solidFill>
              </a:rPr>
              <a:t>GOES-12+ </a:t>
            </a:r>
            <a:r>
              <a:rPr lang="en-US" sz="2900" b="1" dirty="0">
                <a:solidFill>
                  <a:schemeClr val="bg1"/>
                </a:solidFill>
              </a:rPr>
              <a:t>Detection Algorithm (</a:t>
            </a:r>
            <a:r>
              <a:rPr lang="en-US" sz="2900" b="1" dirty="0" err="1">
                <a:solidFill>
                  <a:schemeClr val="bg1"/>
                </a:solidFill>
              </a:rPr>
              <a:t>Ellrod</a:t>
            </a:r>
            <a:r>
              <a:rPr lang="en-US" sz="2900" b="1" dirty="0">
                <a:solidFill>
                  <a:schemeClr val="bg1"/>
                </a:solidFill>
              </a:rPr>
              <a:t> </a:t>
            </a:r>
            <a:r>
              <a:rPr lang="en-US" sz="2900" b="1" dirty="0" smtClean="0">
                <a:solidFill>
                  <a:schemeClr val="bg1"/>
                </a:solidFill>
              </a:rPr>
              <a:t>and Schreiner 2004):</a:t>
            </a:r>
            <a:endParaRPr lang="en-US" sz="2900" b="1" dirty="0">
              <a:solidFill>
                <a:schemeClr val="bg1"/>
              </a:solidFill>
            </a:endParaRPr>
          </a:p>
          <a:p>
            <a:pPr marL="308679" indent="-308679" defTabSz="823143">
              <a:buNone/>
            </a:pPr>
            <a:r>
              <a:rPr lang="en-US" sz="2600" dirty="0" smtClean="0">
                <a:solidFill>
                  <a:schemeClr val="bg1"/>
                </a:solidFill>
              </a:rPr>
              <a:t>				B </a:t>
            </a:r>
            <a:r>
              <a:rPr lang="en-US" sz="2600" dirty="0">
                <a:solidFill>
                  <a:schemeClr val="bg1"/>
                </a:solidFill>
              </a:rPr>
              <a:t>= </a:t>
            </a:r>
            <a:r>
              <a:rPr lang="en-US" sz="2600" dirty="0" smtClean="0">
                <a:solidFill>
                  <a:schemeClr val="bg1"/>
                </a:solidFill>
              </a:rPr>
              <a:t>5(DT) - 230</a:t>
            </a:r>
            <a:endParaRPr lang="en-US" sz="2600" dirty="0">
              <a:solidFill>
                <a:schemeClr val="bg1"/>
              </a:solidFill>
            </a:endParaRPr>
          </a:p>
          <a:p>
            <a:pPr marL="629354" lvl="1" indent="-308679" defTabSz="823143">
              <a:buNone/>
            </a:pPr>
            <a:r>
              <a:rPr lang="en-US" sz="2600" dirty="0" smtClean="0">
                <a:solidFill>
                  <a:schemeClr val="bg1"/>
                </a:solidFill>
              </a:rPr>
              <a:t>B = output </a:t>
            </a:r>
            <a:r>
              <a:rPr lang="en-US" sz="2600" dirty="0">
                <a:solidFill>
                  <a:schemeClr val="bg1"/>
                </a:solidFill>
              </a:rPr>
              <a:t>brightness </a:t>
            </a:r>
            <a:r>
              <a:rPr lang="en-US" sz="2600" dirty="0" smtClean="0">
                <a:solidFill>
                  <a:schemeClr val="bg1"/>
                </a:solidFill>
              </a:rPr>
              <a:t>value, </a:t>
            </a:r>
          </a:p>
          <a:p>
            <a:pPr marL="629354" lvl="1" indent="-308679" defTabSz="823143">
              <a:buNone/>
            </a:pPr>
            <a:r>
              <a:rPr lang="en-US" sz="2600" dirty="0" smtClean="0">
                <a:solidFill>
                  <a:schemeClr val="bg1"/>
                </a:solidFill>
              </a:rPr>
              <a:t>DT = [T(3.9) – 1.5 T(10.7) +1.5 T(13.3)</a:t>
            </a:r>
          </a:p>
          <a:p>
            <a:pPr marL="629354" lvl="1" indent="-308679" defTabSz="823143">
              <a:buNone/>
            </a:pPr>
            <a:r>
              <a:rPr lang="en-US" sz="2600" dirty="0" smtClean="0">
                <a:solidFill>
                  <a:schemeClr val="bg1"/>
                </a:solidFill>
              </a:rPr>
              <a:t>T = </a:t>
            </a:r>
            <a:r>
              <a:rPr lang="en-US" sz="2600" dirty="0">
                <a:solidFill>
                  <a:schemeClr val="bg1"/>
                </a:solidFill>
              </a:rPr>
              <a:t>brightness </a:t>
            </a:r>
            <a:r>
              <a:rPr lang="en-US" sz="2600" dirty="0" smtClean="0">
                <a:solidFill>
                  <a:schemeClr val="bg1"/>
                </a:solidFill>
              </a:rPr>
              <a:t>temperature at (wavelength). </a:t>
            </a:r>
          </a:p>
          <a:p>
            <a:pPr marL="629354" lvl="1" indent="-308679" defTabSz="823143">
              <a:buNone/>
            </a:pPr>
            <a:r>
              <a:rPr lang="en-US" sz="2600" dirty="0" smtClean="0">
                <a:solidFill>
                  <a:schemeClr val="bg1"/>
                </a:solidFill>
              </a:rPr>
              <a:t>Values of B that are large relative to surrounding clouds and terrain represent volcanic ash.</a:t>
            </a:r>
            <a:endParaRPr lang="en-US" sz="2600" dirty="0">
              <a:solidFill>
                <a:schemeClr val="bg1"/>
              </a:solidFill>
            </a:endParaRPr>
          </a:p>
        </p:txBody>
      </p:sp>
      <p:sp>
        <p:nvSpPr>
          <p:cNvPr id="6" name="Rectangle 2"/>
          <p:cNvSpPr>
            <a:spLocks noGrp="1" noChangeArrowheads="1"/>
          </p:cNvSpPr>
          <p:nvPr>
            <p:ph type="title"/>
          </p:nvPr>
        </p:nvSpPr>
        <p:spPr>
          <a:xfrm>
            <a:off x="663043" y="204397"/>
            <a:ext cx="7775044" cy="1143476"/>
          </a:xfrm>
        </p:spPr>
        <p:txBody>
          <a:bodyPr lIns="82314" tIns="41157" rIns="82314" bIns="41157">
            <a:normAutofit/>
          </a:bodyPr>
          <a:lstStyle/>
          <a:p>
            <a:pPr defTabSz="823143"/>
            <a:r>
              <a:rPr lang="en-US" sz="3200" dirty="0" smtClean="0">
                <a:solidFill>
                  <a:srgbClr val="C00000"/>
                </a:solidFill>
                <a:effectLst>
                  <a:outerShdw blurRad="38100" dist="38100" dir="2700000" algn="tl">
                    <a:srgbClr val="000000">
                      <a:alpha val="43137"/>
                    </a:srgbClr>
                  </a:outerShdw>
                </a:effectLst>
              </a:rPr>
              <a:t>Three-channel Volcanic Ash Products (TVAP)</a:t>
            </a:r>
            <a:endParaRPr lang="en-US" sz="3200" dirty="0">
              <a:solidFill>
                <a:srgbClr val="C00000"/>
              </a:solidFill>
              <a:effectLst>
                <a:outerShdw blurRad="38100" dist="38100" dir="2700000" algn="tl">
                  <a:srgbClr val="000000">
                    <a:alpha val="43137"/>
                  </a:srgbClr>
                </a:outerShdw>
              </a:effectLs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B7CE8648-3EC1-48F1-96F1-A8A9AF8195CB}" type="slidenum">
              <a:rPr lang="en-US">
                <a:solidFill>
                  <a:srgbClr val="000000"/>
                </a:solidFill>
              </a:rPr>
              <a:pPr/>
              <a:t>86</a:t>
            </a:fld>
            <a:endParaRPr lang="en-US">
              <a:solidFill>
                <a:srgbClr val="000000"/>
              </a:solidFill>
            </a:endParaRPr>
          </a:p>
        </p:txBody>
      </p:sp>
      <p:pic>
        <p:nvPicPr>
          <p:cNvPr id="11266" name="Picture 2" descr="ds_chdi"/>
          <p:cNvPicPr>
            <a:picLocks noChangeAspect="1" noChangeArrowheads="1"/>
          </p:cNvPicPr>
          <p:nvPr/>
        </p:nvPicPr>
        <p:blipFill>
          <a:blip r:embed="rId3" cstate="print"/>
          <a:srcRect l="31250" t="34773" r="3751"/>
          <a:stretch>
            <a:fillRect/>
          </a:stretch>
        </p:blipFill>
        <p:spPr bwMode="auto">
          <a:xfrm>
            <a:off x="0" y="3581400"/>
            <a:ext cx="4497388" cy="3276600"/>
          </a:xfrm>
          <a:prstGeom prst="rect">
            <a:avLst/>
          </a:prstGeom>
          <a:noFill/>
        </p:spPr>
      </p:pic>
      <p:pic>
        <p:nvPicPr>
          <p:cNvPr id="11267" name="Picture 3" descr="ds_cira"/>
          <p:cNvPicPr>
            <a:picLocks noChangeAspect="1" noChangeArrowheads="1"/>
          </p:cNvPicPr>
          <p:nvPr/>
        </p:nvPicPr>
        <p:blipFill>
          <a:blip r:embed="rId4" cstate="print"/>
          <a:srcRect l="30000" t="34845"/>
          <a:stretch>
            <a:fillRect/>
          </a:stretch>
        </p:blipFill>
        <p:spPr bwMode="auto">
          <a:xfrm>
            <a:off x="4648200" y="3581400"/>
            <a:ext cx="4572000" cy="3276600"/>
          </a:xfrm>
          <a:prstGeom prst="rect">
            <a:avLst/>
          </a:prstGeom>
          <a:noFill/>
        </p:spPr>
      </p:pic>
      <p:pic>
        <p:nvPicPr>
          <p:cNvPr id="11268" name="Picture 4" descr="ds_ell"/>
          <p:cNvPicPr>
            <a:picLocks noChangeAspect="1" noChangeArrowheads="1"/>
          </p:cNvPicPr>
          <p:nvPr/>
        </p:nvPicPr>
        <p:blipFill>
          <a:blip r:embed="rId5" cstate="print"/>
          <a:srcRect l="30000" t="34850"/>
          <a:stretch>
            <a:fillRect/>
          </a:stretch>
        </p:blipFill>
        <p:spPr bwMode="auto">
          <a:xfrm>
            <a:off x="4648200" y="0"/>
            <a:ext cx="4495800" cy="3429000"/>
          </a:xfrm>
          <a:prstGeom prst="rect">
            <a:avLst/>
          </a:prstGeom>
          <a:noFill/>
        </p:spPr>
      </p:pic>
      <p:pic>
        <p:nvPicPr>
          <p:cNvPr id="11269" name="Picture 5" descr="ds_ir"/>
          <p:cNvPicPr>
            <a:picLocks noChangeAspect="1" noChangeArrowheads="1"/>
          </p:cNvPicPr>
          <p:nvPr/>
        </p:nvPicPr>
        <p:blipFill>
          <a:blip r:embed="rId6" cstate="print"/>
          <a:srcRect l="30000" t="34850"/>
          <a:stretch>
            <a:fillRect/>
          </a:stretch>
        </p:blipFill>
        <p:spPr bwMode="auto">
          <a:xfrm>
            <a:off x="0" y="0"/>
            <a:ext cx="4497388" cy="3429000"/>
          </a:xfrm>
          <a:prstGeom prst="rect">
            <a:avLst/>
          </a:prstGeom>
          <a:noFill/>
        </p:spPr>
      </p:pic>
      <p:sp>
        <p:nvSpPr>
          <p:cNvPr id="11270" name="Text Box 6"/>
          <p:cNvSpPr txBox="1">
            <a:spLocks noChangeArrowheads="1"/>
          </p:cNvSpPr>
          <p:nvPr/>
        </p:nvSpPr>
        <p:spPr bwMode="auto">
          <a:xfrm>
            <a:off x="914400" y="2620963"/>
            <a:ext cx="2667000" cy="427037"/>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Infrared   </a:t>
            </a:r>
            <a:r>
              <a:rPr lang="en-US" sz="1600" smtClean="0">
                <a:solidFill>
                  <a:srgbClr val="FFFF00"/>
                </a:solidFill>
              </a:rPr>
              <a:t>(channel 4)</a:t>
            </a:r>
            <a:endParaRPr lang="en-US" sz="2400" smtClean="0">
              <a:solidFill>
                <a:srgbClr val="000000"/>
              </a:solidFill>
            </a:endParaRPr>
          </a:p>
        </p:txBody>
      </p:sp>
      <p:sp>
        <p:nvSpPr>
          <p:cNvPr id="11271" name="Text Box 7"/>
          <p:cNvSpPr txBox="1">
            <a:spLocks noChangeArrowheads="1"/>
          </p:cNvSpPr>
          <p:nvPr/>
        </p:nvSpPr>
        <p:spPr bwMode="auto">
          <a:xfrm>
            <a:off x="4953000" y="2209800"/>
            <a:ext cx="4191000" cy="641350"/>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1900" smtClean="0">
                <a:solidFill>
                  <a:srgbClr val="FFFF00"/>
                </a:solidFill>
              </a:rPr>
              <a:t>“Three channel product” or “Ellrod product”</a:t>
            </a:r>
            <a:r>
              <a:rPr lang="en-US" sz="2000" smtClean="0">
                <a:solidFill>
                  <a:srgbClr val="FFFF00"/>
                </a:solidFill>
              </a:rPr>
              <a:t>                                                   </a:t>
            </a:r>
            <a:r>
              <a:rPr lang="en-US" sz="1600" smtClean="0">
                <a:solidFill>
                  <a:srgbClr val="FFFF00"/>
                </a:solidFill>
              </a:rPr>
              <a:t>                    (channels 2, 4 &amp; 5)</a:t>
            </a:r>
          </a:p>
        </p:txBody>
      </p:sp>
      <p:sp>
        <p:nvSpPr>
          <p:cNvPr id="11272" name="Text Box 8"/>
          <p:cNvSpPr txBox="1">
            <a:spLocks noChangeArrowheads="1"/>
          </p:cNvSpPr>
          <p:nvPr/>
        </p:nvSpPr>
        <p:spPr bwMode="auto">
          <a:xfrm>
            <a:off x="152400" y="6096000"/>
            <a:ext cx="4495800" cy="427038"/>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Channel Differencing   </a:t>
            </a:r>
            <a:r>
              <a:rPr lang="en-US" sz="1600" smtClean="0">
                <a:solidFill>
                  <a:srgbClr val="FFFF00"/>
                </a:solidFill>
              </a:rPr>
              <a:t>(channels 4 &amp; 5)</a:t>
            </a:r>
            <a:endParaRPr lang="en-US" sz="2400" smtClean="0">
              <a:solidFill>
                <a:srgbClr val="000000"/>
              </a:solidFill>
            </a:endParaRPr>
          </a:p>
        </p:txBody>
      </p:sp>
      <p:sp>
        <p:nvSpPr>
          <p:cNvPr id="11273" name="Text Box 9"/>
          <p:cNvSpPr txBox="1">
            <a:spLocks noChangeArrowheads="1"/>
          </p:cNvSpPr>
          <p:nvPr/>
        </p:nvSpPr>
        <p:spPr bwMode="auto">
          <a:xfrm>
            <a:off x="5181600" y="5791200"/>
            <a:ext cx="3429000" cy="584200"/>
          </a:xfrm>
          <a:prstGeom prst="rect">
            <a:avLst/>
          </a:prstGeom>
          <a:noFill/>
          <a:ln w="9525">
            <a:noFill/>
            <a:miter lim="800000"/>
            <a:headEnd/>
            <a:tailEnd/>
          </a:ln>
          <a:effectLst/>
        </p:spPr>
        <p:txBody>
          <a:bodyPr>
            <a:spAutoFit/>
          </a:bodyPr>
          <a:lstStyle/>
          <a:p>
            <a:pPr eaLnBrk="0" fontAlgn="base" hangingPunct="0">
              <a:lnSpc>
                <a:spcPct val="75000"/>
              </a:lnSpc>
              <a:spcBef>
                <a:spcPct val="50000"/>
              </a:spcBef>
              <a:spcAft>
                <a:spcPct val="0"/>
              </a:spcAft>
            </a:pPr>
            <a:r>
              <a:rPr lang="en-US" sz="1900" smtClean="0">
                <a:solidFill>
                  <a:srgbClr val="FFFF00"/>
                </a:solidFill>
              </a:rPr>
              <a:t>“Reflectivity product” or </a:t>
            </a:r>
            <a:br>
              <a:rPr lang="en-US" sz="1900" smtClean="0">
                <a:solidFill>
                  <a:srgbClr val="FFFF00"/>
                </a:solidFill>
              </a:rPr>
            </a:br>
            <a:r>
              <a:rPr lang="en-US" sz="1900" smtClean="0">
                <a:solidFill>
                  <a:srgbClr val="FFFF00"/>
                </a:solidFill>
              </a:rPr>
              <a:t>“CIRA product”</a:t>
            </a:r>
            <a:r>
              <a:rPr lang="en-US" sz="2200" smtClean="0">
                <a:solidFill>
                  <a:srgbClr val="FFFF00"/>
                </a:solidFill>
              </a:rPr>
              <a:t>  </a:t>
            </a:r>
            <a:r>
              <a:rPr lang="en-US" sz="1600" smtClean="0">
                <a:solidFill>
                  <a:srgbClr val="FFFF00"/>
                </a:solidFill>
              </a:rPr>
              <a:t>(channels 2 &amp; 4)</a:t>
            </a:r>
            <a:r>
              <a:rPr lang="en-US" sz="2400" smtClean="0">
                <a:solidFill>
                  <a:srgbClr val="000000"/>
                </a:solidFill>
              </a:rPr>
              <a:t> </a:t>
            </a:r>
          </a:p>
        </p:txBody>
      </p:sp>
      <p:sp>
        <p:nvSpPr>
          <p:cNvPr id="11274" name="Oval 10"/>
          <p:cNvSpPr>
            <a:spLocks noChangeArrowheads="1"/>
          </p:cNvSpPr>
          <p:nvPr/>
        </p:nvSpPr>
        <p:spPr bwMode="auto">
          <a:xfrm>
            <a:off x="5791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5" name="Oval 11"/>
          <p:cNvSpPr>
            <a:spLocks noChangeArrowheads="1"/>
          </p:cNvSpPr>
          <p:nvPr/>
        </p:nvSpPr>
        <p:spPr bwMode="auto">
          <a:xfrm>
            <a:off x="1219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6" name="Oval 12"/>
          <p:cNvSpPr>
            <a:spLocks noChangeArrowheads="1"/>
          </p:cNvSpPr>
          <p:nvPr/>
        </p:nvSpPr>
        <p:spPr bwMode="auto">
          <a:xfrm>
            <a:off x="1219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7" name="Oval 13"/>
          <p:cNvSpPr>
            <a:spLocks noChangeArrowheads="1"/>
          </p:cNvSpPr>
          <p:nvPr/>
        </p:nvSpPr>
        <p:spPr bwMode="auto">
          <a:xfrm>
            <a:off x="5791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8" name="Text Box 14"/>
          <p:cNvSpPr txBox="1">
            <a:spLocks noChangeArrowheads="1"/>
          </p:cNvSpPr>
          <p:nvPr/>
        </p:nvSpPr>
        <p:spPr bwMode="auto">
          <a:xfrm>
            <a:off x="0" y="0"/>
            <a:ext cx="457200" cy="519113"/>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A</a:t>
            </a:r>
          </a:p>
        </p:txBody>
      </p:sp>
      <p:sp>
        <p:nvSpPr>
          <p:cNvPr id="11279" name="Text Box 15"/>
          <p:cNvSpPr txBox="1">
            <a:spLocks noChangeArrowheads="1"/>
          </p:cNvSpPr>
          <p:nvPr/>
        </p:nvSpPr>
        <p:spPr bwMode="auto">
          <a:xfrm>
            <a:off x="4648200" y="0"/>
            <a:ext cx="457200" cy="519113"/>
          </a:xfrm>
          <a:prstGeom prst="rect">
            <a:avLst/>
          </a:prstGeom>
          <a:solidFill>
            <a:srgbClr val="000000"/>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B</a:t>
            </a:r>
          </a:p>
        </p:txBody>
      </p:sp>
      <p:sp>
        <p:nvSpPr>
          <p:cNvPr id="11280" name="Text Box 16"/>
          <p:cNvSpPr txBox="1">
            <a:spLocks noChangeArrowheads="1"/>
          </p:cNvSpPr>
          <p:nvPr/>
        </p:nvSpPr>
        <p:spPr bwMode="auto">
          <a:xfrm>
            <a:off x="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C</a:t>
            </a:r>
          </a:p>
        </p:txBody>
      </p:sp>
      <p:sp>
        <p:nvSpPr>
          <p:cNvPr id="11281" name="Text Box 17"/>
          <p:cNvSpPr txBox="1">
            <a:spLocks noChangeArrowheads="1"/>
          </p:cNvSpPr>
          <p:nvPr/>
        </p:nvSpPr>
        <p:spPr bwMode="auto">
          <a:xfrm>
            <a:off x="464820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D</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2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429000" cy="1447800"/>
          </a:xfrm>
        </p:spPr>
        <p:txBody>
          <a:bodyPr>
            <a:normAutofit fontScale="90000"/>
          </a:bodyPr>
          <a:lstStyle/>
          <a:p>
            <a:r>
              <a:rPr lang="en-US" dirty="0" smtClean="0">
                <a:solidFill>
                  <a:srgbClr val="FF0000"/>
                </a:solidFill>
                <a:effectLst>
                  <a:outerShdw blurRad="38100" dist="38100" dir="2700000" algn="tl">
                    <a:srgbClr val="000000">
                      <a:alpha val="43137"/>
                    </a:srgbClr>
                  </a:outerShdw>
                </a:effectLst>
              </a:rPr>
              <a:t>MODIS Band</a:t>
            </a:r>
            <a:br>
              <a:rPr lang="en-US" dirty="0" smtClean="0">
                <a:solidFill>
                  <a:srgbClr val="FF0000"/>
                </a:solidFill>
                <a:effectLst>
                  <a:outerShdw blurRad="38100" dist="38100" dir="2700000" algn="tl">
                    <a:srgbClr val="000000">
                      <a:alpha val="43137"/>
                    </a:srgbClr>
                  </a:outerShdw>
                </a:effectLst>
              </a:rPr>
            </a:br>
            <a:r>
              <a:rPr lang="en-US" dirty="0" smtClean="0">
                <a:solidFill>
                  <a:srgbClr val="FF0000"/>
                </a:solidFill>
                <a:effectLst>
                  <a:outerShdw blurRad="38100" dist="38100" dir="2700000" algn="tl">
                    <a:srgbClr val="000000">
                      <a:alpha val="43137"/>
                    </a:srgbClr>
                  </a:outerShdw>
                </a:effectLst>
              </a:rPr>
              <a:t> 26</a:t>
            </a:r>
            <a:endParaRPr lang="en-US" dirty="0">
              <a:solidFill>
                <a:srgbClr val="FF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87</a:t>
            </a:fld>
            <a:endParaRPr lang="en-US">
              <a:solidFill>
                <a:prstClr val="white">
                  <a:shade val="50000"/>
                </a:prstClr>
              </a:solidFill>
            </a:endParaRPr>
          </a:p>
        </p:txBody>
      </p:sp>
      <p:sp>
        <p:nvSpPr>
          <p:cNvPr id="8" name="TextBox 7"/>
          <p:cNvSpPr txBox="1"/>
          <p:nvPr/>
        </p:nvSpPr>
        <p:spPr>
          <a:xfrm>
            <a:off x="0" y="5943600"/>
            <a:ext cx="1981200" cy="338554"/>
          </a:xfrm>
          <a:prstGeom prst="rect">
            <a:avLst/>
          </a:prstGeom>
          <a:noFill/>
        </p:spPr>
        <p:txBody>
          <a:bodyPr wrap="square" rtlCol="0">
            <a:spAutoFit/>
          </a:bodyPr>
          <a:lstStyle/>
          <a:p>
            <a:r>
              <a:rPr lang="en-US" sz="800" dirty="0" smtClean="0"/>
              <a:t>Image/Info Courtesy Scott Bachmeier, CIMSS, July 18, 2008</a:t>
            </a:r>
            <a:endParaRPr lang="en-US" sz="8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685800" y="228600"/>
            <a:ext cx="7775043" cy="837596"/>
          </a:xfrm>
        </p:spPr>
        <p:txBody>
          <a:bodyPr lIns="82314" tIns="41157" rIns="82314" bIns="41157">
            <a:normAutofit fontScale="90000"/>
          </a:bodyPr>
          <a:lstStyle/>
          <a:p>
            <a:r>
              <a:rPr lang="en-US" sz="4300" dirty="0" smtClean="0">
                <a:solidFill>
                  <a:srgbClr val="C00000"/>
                </a:solidFill>
                <a:effectLst>
                  <a:outerShdw blurRad="38100" dist="38100" dir="2700000" algn="tl">
                    <a:srgbClr val="000000">
                      <a:alpha val="43137"/>
                    </a:srgbClr>
                  </a:outerShdw>
                </a:effectLst>
              </a:rPr>
              <a:t>General Ash Product Limitations</a:t>
            </a:r>
            <a:endParaRPr lang="en-US" sz="4300" dirty="0">
              <a:solidFill>
                <a:srgbClr val="C00000"/>
              </a:solidFill>
              <a:effectLst>
                <a:outerShdw blurRad="38100" dist="38100" dir="2700000" algn="tl">
                  <a:srgbClr val="000000">
                    <a:alpha val="43137"/>
                  </a:srgbClr>
                </a:outerShdw>
              </a:effectLst>
            </a:endParaRPr>
          </a:p>
        </p:txBody>
      </p:sp>
      <p:sp>
        <p:nvSpPr>
          <p:cNvPr id="205827" name="Rectangle 3"/>
          <p:cNvSpPr>
            <a:spLocks noGrp="1" noChangeArrowheads="1"/>
          </p:cNvSpPr>
          <p:nvPr>
            <p:ph type="body" idx="1"/>
          </p:nvPr>
        </p:nvSpPr>
        <p:spPr>
          <a:xfrm>
            <a:off x="381000" y="1524000"/>
            <a:ext cx="8456663" cy="4876800"/>
          </a:xfrm>
        </p:spPr>
        <p:txBody>
          <a:bodyPr/>
          <a:lstStyle/>
          <a:p>
            <a:pPr>
              <a:lnSpc>
                <a:spcPct val="90000"/>
              </a:lnSpc>
            </a:pPr>
            <a:r>
              <a:rPr lang="en-US" dirty="0">
                <a:solidFill>
                  <a:schemeClr val="bg1"/>
                </a:solidFill>
              </a:rPr>
              <a:t>Within hours of an eruption, the presence of copious amounts of water in the volcanic eruption cloud often results in non-discrimination of ash (</a:t>
            </a:r>
            <a:r>
              <a:rPr lang="en-US" dirty="0" err="1">
                <a:solidFill>
                  <a:schemeClr val="bg1"/>
                </a:solidFill>
              </a:rPr>
              <a:t>Ellrod</a:t>
            </a:r>
            <a:r>
              <a:rPr lang="en-US" dirty="0">
                <a:solidFill>
                  <a:schemeClr val="bg1"/>
                </a:solidFill>
              </a:rPr>
              <a:t> and Connell 1999). </a:t>
            </a:r>
          </a:p>
          <a:p>
            <a:pPr>
              <a:lnSpc>
                <a:spcPct val="90000"/>
              </a:lnSpc>
            </a:pPr>
            <a:r>
              <a:rPr lang="en-US" dirty="0">
                <a:solidFill>
                  <a:schemeClr val="bg1"/>
                </a:solidFill>
              </a:rPr>
              <a:t>Deep moist tropical conditions can mask the presence of volcanic ash, or prevent clear discrimination of the ash from meteorological </a:t>
            </a:r>
            <a:r>
              <a:rPr lang="en-US" dirty="0" smtClean="0">
                <a:solidFill>
                  <a:schemeClr val="bg1"/>
                </a:solidFill>
              </a:rPr>
              <a:t>clouds.  This is especially true for </a:t>
            </a:r>
            <a:r>
              <a:rPr lang="en-US" dirty="0">
                <a:solidFill>
                  <a:schemeClr val="bg1"/>
                </a:solidFill>
              </a:rPr>
              <a:t>eruptions of smaller volcanoes that emit ash into the lower and middle troposphere, such as the </a:t>
            </a:r>
            <a:r>
              <a:rPr lang="en-US" dirty="0" smtClean="0">
                <a:solidFill>
                  <a:schemeClr val="bg1"/>
                </a:solidFill>
              </a:rPr>
              <a:t>Soufriere </a:t>
            </a:r>
            <a:r>
              <a:rPr lang="en-US" dirty="0">
                <a:solidFill>
                  <a:schemeClr val="bg1"/>
                </a:solidFill>
              </a:rPr>
              <a:t>Hills volcano. </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85800" y="228600"/>
            <a:ext cx="7775043" cy="837596"/>
          </a:xfrm>
        </p:spPr>
        <p:txBody>
          <a:bodyPr lIns="82314" tIns="41157" rIns="82314" bIns="41157"/>
          <a:lstStyle/>
          <a:p>
            <a:r>
              <a:rPr lang="en-US" sz="4300" dirty="0" smtClean="0">
                <a:solidFill>
                  <a:srgbClr val="C00000"/>
                </a:solidFill>
                <a:effectLst>
                  <a:outerShdw blurRad="38100" dist="38100" dir="2700000" algn="tl">
                    <a:srgbClr val="000000">
                      <a:alpha val="43137"/>
                    </a:srgbClr>
                  </a:outerShdw>
                </a:effectLst>
              </a:rPr>
              <a:t>Limitations continued…</a:t>
            </a:r>
            <a:endParaRPr lang="en-US" sz="4300" dirty="0">
              <a:solidFill>
                <a:srgbClr val="C00000"/>
              </a:solidFill>
              <a:effectLst>
                <a:outerShdw blurRad="38100" dist="38100" dir="2700000" algn="tl">
                  <a:srgbClr val="000000">
                    <a:alpha val="43137"/>
                  </a:srgbClr>
                </a:outerShdw>
              </a:effectLst>
            </a:endParaRPr>
          </a:p>
        </p:txBody>
      </p:sp>
      <p:sp>
        <p:nvSpPr>
          <p:cNvPr id="216067" name="Rectangle 3"/>
          <p:cNvSpPr>
            <a:spLocks noGrp="1" noChangeArrowheads="1"/>
          </p:cNvSpPr>
          <p:nvPr>
            <p:ph type="body" idx="1"/>
          </p:nvPr>
        </p:nvSpPr>
        <p:spPr>
          <a:xfrm>
            <a:off x="388681" y="1370743"/>
            <a:ext cx="8456663" cy="4877657"/>
          </a:xfrm>
        </p:spPr>
        <p:txBody>
          <a:bodyPr/>
          <a:lstStyle/>
          <a:p>
            <a:pPr>
              <a:lnSpc>
                <a:spcPct val="80000"/>
              </a:lnSpc>
            </a:pPr>
            <a:r>
              <a:rPr lang="en-US" dirty="0" smtClean="0">
                <a:solidFill>
                  <a:schemeClr val="bg1"/>
                </a:solidFill>
              </a:rPr>
              <a:t>An </a:t>
            </a:r>
            <a:r>
              <a:rPr lang="en-US" dirty="0">
                <a:solidFill>
                  <a:schemeClr val="bg1"/>
                </a:solidFill>
              </a:rPr>
              <a:t>important modification to the GOES-12 </a:t>
            </a:r>
            <a:r>
              <a:rPr lang="en-US" dirty="0" smtClean="0">
                <a:solidFill>
                  <a:schemeClr val="bg1"/>
                </a:solidFill>
              </a:rPr>
              <a:t>imager </a:t>
            </a:r>
            <a:r>
              <a:rPr lang="en-US" dirty="0">
                <a:solidFill>
                  <a:schemeClr val="bg1"/>
                </a:solidFill>
              </a:rPr>
              <a:t>was the </a:t>
            </a:r>
            <a:r>
              <a:rPr lang="en-US" dirty="0" smtClean="0">
                <a:solidFill>
                  <a:schemeClr val="bg1"/>
                </a:solidFill>
              </a:rPr>
              <a:t>loss of the 4 </a:t>
            </a:r>
            <a:r>
              <a:rPr lang="en-US" dirty="0">
                <a:solidFill>
                  <a:schemeClr val="bg1"/>
                </a:solidFill>
              </a:rPr>
              <a:t>km resolution, 12 </a:t>
            </a:r>
            <a:r>
              <a:rPr lang="en-US" dirty="0" err="1" smtClean="0">
                <a:solidFill>
                  <a:schemeClr val="bg1"/>
                </a:solidFill>
              </a:rPr>
              <a:t>μm</a:t>
            </a:r>
            <a:r>
              <a:rPr lang="en-US" dirty="0" smtClean="0">
                <a:solidFill>
                  <a:schemeClr val="bg1"/>
                </a:solidFill>
              </a:rPr>
              <a:t> </a:t>
            </a:r>
            <a:r>
              <a:rPr lang="en-US" dirty="0">
                <a:solidFill>
                  <a:schemeClr val="bg1"/>
                </a:solidFill>
              </a:rPr>
              <a:t>IR band 5 </a:t>
            </a:r>
            <a:r>
              <a:rPr lang="en-US" dirty="0" smtClean="0">
                <a:solidFill>
                  <a:schemeClr val="bg1"/>
                </a:solidFill>
              </a:rPr>
              <a:t>which was replaced with a lower </a:t>
            </a:r>
            <a:r>
              <a:rPr lang="en-US" dirty="0">
                <a:solidFill>
                  <a:schemeClr val="bg1"/>
                </a:solidFill>
              </a:rPr>
              <a:t>resolution (8 km) IR band 6 centered near 13.3 </a:t>
            </a:r>
            <a:r>
              <a:rPr lang="en-US" dirty="0" smtClean="0">
                <a:solidFill>
                  <a:schemeClr val="bg1"/>
                </a:solidFill>
              </a:rPr>
              <a:t>μm</a:t>
            </a:r>
            <a:r>
              <a:rPr lang="en-US" dirty="0">
                <a:solidFill>
                  <a:schemeClr val="bg1"/>
                </a:solidFill>
              </a:rPr>
              <a:t>. </a:t>
            </a:r>
          </a:p>
          <a:p>
            <a:pPr>
              <a:lnSpc>
                <a:spcPct val="80000"/>
              </a:lnSpc>
            </a:pPr>
            <a:r>
              <a:rPr lang="en-US" dirty="0" smtClean="0">
                <a:solidFill>
                  <a:schemeClr val="bg1"/>
                </a:solidFill>
              </a:rPr>
              <a:t>Some </a:t>
            </a:r>
            <a:r>
              <a:rPr lang="en-US" dirty="0">
                <a:solidFill>
                  <a:schemeClr val="bg1"/>
                </a:solidFill>
              </a:rPr>
              <a:t>degradation of remote sensing of volcanic ash is likely, leading to both </a:t>
            </a:r>
            <a:r>
              <a:rPr lang="en-US" dirty="0" err="1">
                <a:solidFill>
                  <a:schemeClr val="bg1"/>
                </a:solidFill>
              </a:rPr>
              <a:t>underdetection</a:t>
            </a:r>
            <a:r>
              <a:rPr lang="en-US" dirty="0">
                <a:solidFill>
                  <a:schemeClr val="bg1"/>
                </a:solidFill>
              </a:rPr>
              <a:t> of thin ash, and an increase in the area of ‘‘false’’ ash, resulting in possible over-warning for aviation advisories</a:t>
            </a:r>
            <a:r>
              <a:rPr lang="en-US" dirty="0" smtClean="0">
                <a:solidFill>
                  <a:schemeClr val="bg1"/>
                </a:solidFill>
              </a:rPr>
              <a:t>.</a:t>
            </a:r>
          </a:p>
          <a:p>
            <a:pPr>
              <a:lnSpc>
                <a:spcPct val="80000"/>
              </a:lnSpc>
            </a:pPr>
            <a:r>
              <a:rPr lang="en-US" dirty="0" smtClean="0">
                <a:solidFill>
                  <a:schemeClr val="bg1"/>
                </a:solidFill>
              </a:rPr>
              <a:t>The 12 </a:t>
            </a:r>
            <a:r>
              <a:rPr lang="en-US" dirty="0" err="1" smtClean="0">
                <a:solidFill>
                  <a:schemeClr val="bg1"/>
                </a:solidFill>
              </a:rPr>
              <a:t>μm</a:t>
            </a:r>
            <a:r>
              <a:rPr lang="en-US" dirty="0" smtClean="0">
                <a:solidFill>
                  <a:schemeClr val="bg1"/>
                </a:solidFill>
              </a:rPr>
              <a:t> band will not be restored until GOES-R becomes operational around 2017. </a:t>
            </a:r>
          </a:p>
          <a:p>
            <a:pPr>
              <a:lnSpc>
                <a:spcPct val="80000"/>
              </a:lnSpc>
            </a:pPr>
            <a:endParaRPr lang="en-US"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solidFill>
                  <a:srgbClr val="FF0000"/>
                </a:solidFill>
              </a:rPr>
              <a:t>Parícutin</a:t>
            </a:r>
            <a:r>
              <a:rPr lang="en-US" dirty="0" smtClean="0">
                <a:solidFill>
                  <a:srgbClr val="FF0000"/>
                </a:solidFill>
              </a:rPr>
              <a:t> Volcano - Mexico</a:t>
            </a:r>
            <a:endParaRPr lang="en-US" dirty="0">
              <a:solidFill>
                <a:srgbClr val="FF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a:t>
            </a:fld>
            <a:endParaRPr lang="en-US">
              <a:solidFill>
                <a:prstClr val="white">
                  <a:shade val="50000"/>
                </a:prstClr>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The Ozone Monitoring </a:t>
            </a:r>
            <a:r>
              <a:rPr lang="en-US" sz="3600" dirty="0" err="1" smtClean="0">
                <a:solidFill>
                  <a:srgbClr val="C00000"/>
                </a:solidFill>
              </a:rPr>
              <a:t>Intrument</a:t>
            </a:r>
            <a:r>
              <a:rPr lang="en-US" sz="3600" dirty="0" smtClean="0">
                <a:solidFill>
                  <a:srgbClr val="C00000"/>
                </a:solidFill>
              </a:rPr>
              <a:t> – </a:t>
            </a:r>
            <a:br>
              <a:rPr lang="en-US" sz="3600" dirty="0" smtClean="0">
                <a:solidFill>
                  <a:srgbClr val="C00000"/>
                </a:solidFill>
              </a:rPr>
            </a:br>
            <a:r>
              <a:rPr lang="en-US" sz="3600" dirty="0" smtClean="0">
                <a:solidFill>
                  <a:srgbClr val="C00000"/>
                </a:solidFill>
              </a:rPr>
              <a:t>(OMI)  </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solidFill>
                  <a:prstClr val="white">
                    <a:shade val="50000"/>
                  </a:prstClr>
                </a:solidFill>
              </a:rPr>
              <a:pPr>
                <a:defRPr/>
              </a:pPr>
              <a:t>90</a:t>
            </a:fld>
            <a:endParaRPr lang="en-US">
              <a:solidFill>
                <a:prstClr val="white">
                  <a:shade val="50000"/>
                </a:prstClr>
              </a:solidFill>
            </a:endParaRPr>
          </a:p>
        </p:txBody>
      </p:sp>
      <p:pic>
        <p:nvPicPr>
          <p:cNvPr id="39941" name="Picture 2"/>
          <p:cNvPicPr>
            <a:picLocks noChangeAspect="1" noChangeArrowheads="1"/>
          </p:cNvPicPr>
          <p:nvPr/>
        </p:nvPicPr>
        <p:blipFill>
          <a:blip r:embed="rId3" cstate="print"/>
          <a:stretch>
            <a:fillRect/>
          </a:stretch>
        </p:blipFill>
        <p:spPr bwMode="auto">
          <a:xfrm>
            <a:off x="533400" y="1066800"/>
            <a:ext cx="8001000" cy="5257800"/>
          </a:xfrm>
          <a:prstGeom prst="rect">
            <a:avLst/>
          </a:prstGeom>
          <a:noFill/>
          <a:ln w="9525">
            <a:noFill/>
            <a:miter lim="800000"/>
            <a:headEnd/>
            <a:tailEnd/>
          </a:ln>
        </p:spPr>
      </p:pic>
      <p:sp>
        <p:nvSpPr>
          <p:cNvPr id="39942" name="Rectangle 5"/>
          <p:cNvSpPr>
            <a:spLocks noChangeArrowheads="1"/>
          </p:cNvSpPr>
          <p:nvPr/>
        </p:nvSpPr>
        <p:spPr bwMode="auto">
          <a:xfrm>
            <a:off x="1066800" y="6119336"/>
            <a:ext cx="5791200" cy="738664"/>
          </a:xfrm>
          <a:prstGeom prst="rect">
            <a:avLst/>
          </a:prstGeom>
          <a:noFill/>
          <a:ln w="9525">
            <a:noFill/>
            <a:miter lim="800000"/>
            <a:headEnd/>
            <a:tailEnd/>
          </a:ln>
        </p:spPr>
        <p:txBody>
          <a:bodyPr wrap="square">
            <a:spAutoFit/>
          </a:bodyPr>
          <a:lstStyle/>
          <a:p>
            <a:pPr fontAlgn="base">
              <a:spcBef>
                <a:spcPct val="0"/>
              </a:spcBef>
              <a:spcAft>
                <a:spcPct val="0"/>
              </a:spcAft>
            </a:pPr>
            <a:endParaRPr lang="en-US" sz="1200" dirty="0">
              <a:solidFill>
                <a:prstClr val="white"/>
              </a:solidFill>
              <a:latin typeface="Times" pitchFamily="18" charset="0"/>
            </a:endParaRPr>
          </a:p>
          <a:p>
            <a:pPr fontAlgn="base">
              <a:spcBef>
                <a:spcPct val="0"/>
              </a:spcBef>
              <a:spcAft>
                <a:spcPct val="0"/>
              </a:spcAft>
            </a:pPr>
            <a:r>
              <a:rPr lang="en-US" sz="1000" i="1" dirty="0">
                <a:solidFill>
                  <a:prstClr val="white"/>
                </a:solidFill>
                <a:latin typeface="Times" pitchFamily="18" charset="0"/>
              </a:rPr>
              <a:t>       Picture Date: August 12, 2008   </a:t>
            </a:r>
            <a:br>
              <a:rPr lang="en-US" sz="1000" i="1" dirty="0">
                <a:solidFill>
                  <a:prstClr val="white"/>
                </a:solidFill>
                <a:latin typeface="Times" pitchFamily="18" charset="0"/>
              </a:rPr>
            </a:br>
            <a:r>
              <a:rPr lang="en-US" sz="1000" i="1" dirty="0">
                <a:solidFill>
                  <a:prstClr val="white"/>
                </a:solidFill>
                <a:latin typeface="Times" pitchFamily="18" charset="0"/>
              </a:rPr>
              <a:t>       Image Creator: Schneider, Dave</a:t>
            </a:r>
            <a:br>
              <a:rPr lang="en-US" sz="1000" i="1" dirty="0">
                <a:solidFill>
                  <a:prstClr val="white"/>
                </a:solidFill>
                <a:latin typeface="Times" pitchFamily="18" charset="0"/>
              </a:rPr>
            </a:br>
            <a:r>
              <a:rPr lang="en-US" sz="1000" i="1" dirty="0">
                <a:solidFill>
                  <a:prstClr val="white"/>
                </a:solidFill>
                <a:latin typeface="Times" pitchFamily="18" charset="0"/>
              </a:rPr>
              <a:t>       Image courtesy of AVO/USGS.  Data provided by the OMI near-real-time project funded by NASA.</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cstate="print"/>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solidFill>
                  <a:prstClr val="white">
                    <a:shade val="50000"/>
                  </a:prstClr>
                </a:solidFill>
              </a:rPr>
              <a:pPr>
                <a:defRPr/>
              </a:pPr>
              <a:t>91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sz="4400" dirty="0" smtClean="0">
                <a:solidFill>
                  <a:srgbClr val="C00000"/>
                </a:solidFill>
                <a:effectLst>
                  <a:outerShdw blurRad="38100" dist="38100" dir="2700000" algn="tl">
                    <a:srgbClr val="000000">
                      <a:alpha val="43137"/>
                    </a:srgbClr>
                  </a:outerShdw>
                </a:effectLst>
              </a:rPr>
              <a:t>Volcanic Ash Advisory analysis</a:t>
            </a:r>
            <a:endParaRPr lang="en-US" sz="4400" dirty="0">
              <a:solidFill>
                <a:srgbClr val="C00000"/>
              </a:solidFill>
              <a:effectLst>
                <a:outerShdw blurRad="38100" dist="38100" dir="2700000" algn="tl">
                  <a:srgbClr val="000000">
                    <a:alpha val="43137"/>
                  </a:srgbClr>
                </a:outerShdw>
              </a:effectLst>
            </a:endParaRPr>
          </a:p>
        </p:txBody>
      </p:sp>
      <p:pic>
        <p:nvPicPr>
          <p:cNvPr id="6" name="Content Placeholder 5" descr="popo0202.gif"/>
          <p:cNvPicPr>
            <a:picLocks noGrp="1" noChangeAspect="1"/>
          </p:cNvPicPr>
          <p:nvPr>
            <p:ph idx="1"/>
          </p:nvPr>
        </p:nvPicPr>
        <p:blipFill>
          <a:blip r:embed="rId3" cstate="print"/>
          <a:stretch>
            <a:fillRect/>
          </a:stretch>
        </p:blipFill>
        <p:spPr>
          <a:xfrm>
            <a:off x="609600" y="1066800"/>
            <a:ext cx="7848600" cy="55625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92</a:t>
            </a:fld>
            <a:endParaRPr lang="en-US">
              <a:solidFill>
                <a:prstClr val="white">
                  <a:shade val="50000"/>
                </a:prstClr>
              </a:solidFill>
            </a:endParaRPr>
          </a:p>
        </p:txBody>
      </p:sp>
      <p:sp>
        <p:nvSpPr>
          <p:cNvPr id="7" name="TextBox 6"/>
          <p:cNvSpPr txBox="1"/>
          <p:nvPr/>
        </p:nvSpPr>
        <p:spPr>
          <a:xfrm>
            <a:off x="533400" y="762000"/>
            <a:ext cx="3361818" cy="369332"/>
          </a:xfrm>
          <a:prstGeom prst="rect">
            <a:avLst/>
          </a:prstGeom>
          <a:noFill/>
        </p:spPr>
        <p:txBody>
          <a:bodyPr wrap="none" rtlCol="0">
            <a:spAutoFit/>
          </a:bodyPr>
          <a:lstStyle/>
          <a:p>
            <a:r>
              <a:rPr lang="en-US" dirty="0" smtClean="0">
                <a:solidFill>
                  <a:schemeClr val="bg1"/>
                </a:solidFill>
              </a:rPr>
              <a:t>14 July 2008   </a:t>
            </a:r>
            <a:r>
              <a:rPr lang="en-US" dirty="0" err="1" smtClean="0">
                <a:solidFill>
                  <a:schemeClr val="bg1"/>
                </a:solidFill>
              </a:rPr>
              <a:t>Okmok</a:t>
            </a:r>
            <a:r>
              <a:rPr lang="en-US" dirty="0" smtClean="0">
                <a:solidFill>
                  <a:schemeClr val="bg1"/>
                </a:solidFill>
              </a:rPr>
              <a:t> Volcano</a:t>
            </a:r>
            <a:endParaRPr lang="en-US" dirty="0">
              <a:solidFill>
                <a:schemeClr val="bg1"/>
              </a:solidFill>
            </a:endParaRPr>
          </a:p>
        </p:txBody>
      </p:sp>
      <p:sp>
        <p:nvSpPr>
          <p:cNvPr id="8" name="TextBox 7"/>
          <p:cNvSpPr txBox="1"/>
          <p:nvPr/>
        </p:nvSpPr>
        <p:spPr>
          <a:xfrm>
            <a:off x="6278654" y="773668"/>
            <a:ext cx="2255746" cy="369332"/>
          </a:xfrm>
          <a:prstGeom prst="rect">
            <a:avLst/>
          </a:prstGeom>
          <a:noFill/>
        </p:spPr>
        <p:txBody>
          <a:bodyPr wrap="none" rtlCol="0">
            <a:spAutoFit/>
          </a:bodyPr>
          <a:lstStyle/>
          <a:p>
            <a:r>
              <a:rPr lang="en-US" dirty="0" smtClean="0">
                <a:solidFill>
                  <a:schemeClr val="bg1"/>
                </a:solidFill>
              </a:rPr>
              <a:t>Washington VAAC</a:t>
            </a:r>
            <a:endParaRPr lang="en-US" dirty="0">
              <a:solidFill>
                <a:schemeClr val="bg1"/>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lstStyle/>
          <a:p>
            <a:r>
              <a:rPr lang="en-US" dirty="0" smtClean="0">
                <a:solidFill>
                  <a:srgbClr val="C00000"/>
                </a:solidFill>
                <a:effectLst>
                  <a:outerShdw blurRad="38100" dist="38100" dir="2700000" algn="tl">
                    <a:srgbClr val="000000">
                      <a:alpha val="43137"/>
                    </a:srgbClr>
                  </a:outerShdw>
                </a:effectLst>
              </a:rPr>
              <a:t>AIRS Composite SO</a:t>
            </a:r>
            <a:r>
              <a:rPr lang="en-US" sz="2400" dirty="0" smtClean="0">
                <a:solidFill>
                  <a:srgbClr val="C00000"/>
                </a:solidFill>
                <a:effectLst>
                  <a:outerShdw blurRad="38100" dist="38100" dir="2700000" algn="tl">
                    <a:srgbClr val="000000">
                      <a:alpha val="43137"/>
                    </a:srgbClr>
                  </a:outerShdw>
                </a:effectLst>
              </a:rPr>
              <a:t>2</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Okmok AIRS SO2July2008.jpg"/>
          <p:cNvPicPr>
            <a:picLocks noGrp="1" noChangeAspect="1"/>
          </p:cNvPicPr>
          <p:nvPr>
            <p:ph idx="1"/>
          </p:nvPr>
        </p:nvPicPr>
        <p:blipFill>
          <a:blip r:embed="rId3" cstate="print"/>
          <a:stretch>
            <a:fillRect/>
          </a:stretch>
        </p:blipFill>
        <p:spPr>
          <a:xfrm>
            <a:off x="533400" y="1371600"/>
            <a:ext cx="8000999" cy="4953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93</a:t>
            </a:fld>
            <a:endParaRPr lang="en-US">
              <a:solidFill>
                <a:prstClr val="white">
                  <a:shade val="50000"/>
                </a:prstClr>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effectLst>
                  <a:outerShdw blurRad="38100" dist="38100" dir="2700000" algn="tl">
                    <a:srgbClr val="000000">
                      <a:alpha val="43137"/>
                    </a:srgbClr>
                  </a:outerShdw>
                </a:effectLst>
              </a:rPr>
              <a:t>Eyjafjallajökull</a:t>
            </a:r>
            <a:r>
              <a:rPr lang="en-US" dirty="0" smtClean="0">
                <a:solidFill>
                  <a:srgbClr val="C00000"/>
                </a:solidFill>
                <a:effectLst>
                  <a:outerShdw blurRad="38100" dist="38100" dir="2700000" algn="tl">
                    <a:srgbClr val="000000">
                      <a:alpha val="43137"/>
                    </a:srgbClr>
                  </a:outerShdw>
                </a:effectLst>
              </a:rPr>
              <a:t> SO</a:t>
            </a:r>
            <a:r>
              <a:rPr lang="en-US" baseline="-25000" dirty="0" smtClean="0">
                <a:solidFill>
                  <a:srgbClr val="C00000"/>
                </a:solidFill>
                <a:effectLst>
                  <a:outerShdw blurRad="38100" dist="38100" dir="2700000" algn="tl">
                    <a:srgbClr val="000000">
                      <a:alpha val="43137"/>
                    </a:srgbClr>
                  </a:outerShdw>
                </a:effectLst>
              </a:rPr>
              <a:t>2</a:t>
            </a:r>
            <a:r>
              <a:rPr lang="en-US" dirty="0" smtClean="0">
                <a:solidFill>
                  <a:srgbClr val="C00000"/>
                </a:solidFill>
                <a:effectLst>
                  <a:outerShdw blurRad="38100" dist="38100" dir="2700000" algn="tl">
                    <a:srgbClr val="000000">
                      <a:alpha val="43137"/>
                    </a:srgbClr>
                  </a:outerShdw>
                </a:effectLst>
              </a:rPr>
              <a:t> emissions (OMI)</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iceland_OMI.gif"/>
          <p:cNvPicPr>
            <a:picLocks noGrp="1" noChangeAspect="1"/>
          </p:cNvPicPr>
          <p:nvPr>
            <p:ph idx="1"/>
          </p:nvPr>
        </p:nvPicPr>
        <p:blipFill>
          <a:blip r:embed="rId3" cstate="print"/>
          <a:stretch>
            <a:fillRect/>
          </a:stretch>
        </p:blipFill>
        <p:spPr>
          <a:xfrm>
            <a:off x="457200" y="1219200"/>
            <a:ext cx="8229600" cy="5334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94</a:t>
            </a:fld>
            <a:endParaRPr lang="en-US">
              <a:solidFill>
                <a:prstClr val="white">
                  <a:shade val="50000"/>
                </a:prstClr>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95</a:t>
            </a:fld>
            <a:endParaRPr lang="en-US">
              <a:solidFill>
                <a:prstClr val="white">
                  <a:shade val="50000"/>
                </a:prstClr>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Meteosat-9 Ash and SO</a:t>
            </a:r>
            <a:r>
              <a:rPr lang="en-US" sz="2000" dirty="0" smtClean="0">
                <a:solidFill>
                  <a:srgbClr val="C00000"/>
                </a:solidFill>
                <a:effectLst>
                  <a:outerShdw blurRad="38100" dist="38100" dir="2700000" algn="tl">
                    <a:srgbClr val="000000">
                      <a:alpha val="43137"/>
                    </a:srgbClr>
                  </a:outerShdw>
                </a:effectLst>
              </a:rPr>
              <a:t>2 </a:t>
            </a:r>
            <a:br>
              <a:rPr lang="en-US" sz="2000" dirty="0" smtClean="0">
                <a:solidFill>
                  <a:srgbClr val="C00000"/>
                </a:solidFill>
                <a:effectLst>
                  <a:outerShdw blurRad="38100" dist="38100" dir="2700000" algn="tl">
                    <a:srgbClr val="000000">
                      <a:alpha val="43137"/>
                    </a:srgbClr>
                  </a:outerShdw>
                </a:effectLst>
              </a:rPr>
            </a:br>
            <a:r>
              <a:rPr lang="en-US" sz="2000" dirty="0" smtClean="0">
                <a:solidFill>
                  <a:srgbClr val="C00000"/>
                </a:solidFill>
                <a:effectLst>
                  <a:outerShdw blurRad="38100" dist="38100" dir="2700000" algn="tl">
                    <a:srgbClr val="000000">
                      <a:alpha val="43137"/>
                    </a:srgbClr>
                  </a:outerShdw>
                </a:effectLst>
              </a:rPr>
              <a:t>(Combined Multispectral Product)</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43813.jpg"/>
          <p:cNvPicPr>
            <a:picLocks noGrp="1" noChangeAspect="1"/>
          </p:cNvPicPr>
          <p:nvPr>
            <p:ph idx="1"/>
          </p:nvPr>
        </p:nvPicPr>
        <p:blipFill>
          <a:blip r:embed="rId3" cstate="print"/>
          <a:stretch>
            <a:fillRect/>
          </a:stretch>
        </p:blipFill>
        <p:spPr>
          <a:xfrm>
            <a:off x="459132" y="1219200"/>
            <a:ext cx="8225736"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96</a:t>
            </a:fld>
            <a:endParaRPr lang="en-US">
              <a:solidFill>
                <a:prstClr val="white">
                  <a:shade val="50000"/>
                </a:prstClr>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6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97</a:t>
            </a:fld>
            <a:endParaRPr lang="en-US">
              <a:solidFill>
                <a:prstClr val="white">
                  <a:shade val="50000"/>
                </a:prstClr>
              </a:solidFill>
            </a:endParaRPr>
          </a:p>
        </p:txBody>
      </p:sp>
      <p:sp>
        <p:nvSpPr>
          <p:cNvPr id="7" name="TextBox 6"/>
          <p:cNvSpPr txBox="1"/>
          <p:nvPr/>
        </p:nvSpPr>
        <p:spPr>
          <a:xfrm>
            <a:off x="0" y="533400"/>
            <a:ext cx="5791200" cy="523220"/>
          </a:xfrm>
          <a:prstGeom prst="rect">
            <a:avLst/>
          </a:prstGeom>
          <a:noFill/>
        </p:spPr>
        <p:txBody>
          <a:bodyPr wrap="square" rtlCol="0">
            <a:spAutoFit/>
          </a:bodyPr>
          <a:lstStyle/>
          <a:p>
            <a:r>
              <a:rPr lang="en-US" sz="2800" b="1" dirty="0" smtClean="0">
                <a:solidFill>
                  <a:srgbClr val="C00000"/>
                </a:solidFill>
                <a:effectLst>
                  <a:outerShdw blurRad="38100" dist="38100" dir="2700000" algn="tl">
                    <a:srgbClr val="000000">
                      <a:alpha val="43137"/>
                    </a:srgbClr>
                  </a:outerShdw>
                </a:effectLst>
              </a:rPr>
              <a:t>Vertical Locations of Ash and SO</a:t>
            </a:r>
            <a:r>
              <a:rPr lang="en-US" sz="2000" b="1" dirty="0" smtClean="0">
                <a:solidFill>
                  <a:srgbClr val="C00000"/>
                </a:solidFill>
                <a:effectLst>
                  <a:outerShdw blurRad="38100" dist="38100" dir="2700000" algn="tl">
                    <a:srgbClr val="000000">
                      <a:alpha val="43137"/>
                    </a:srgbClr>
                  </a:outerShdw>
                </a:effectLst>
              </a:rPr>
              <a:t>2</a:t>
            </a:r>
            <a:endParaRPr lang="en-US" sz="2800" b="1" dirty="0">
              <a:solidFill>
                <a:srgbClr val="C00000"/>
              </a:solidFill>
              <a:effectLst>
                <a:outerShdw blurRad="38100" dist="38100" dir="2700000" algn="tl">
                  <a:srgbClr val="000000">
                    <a:alpha val="43137"/>
                  </a:srgbClr>
                </a:outerShdw>
              </a:effectLst>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1000" b="-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81000" y="1447800"/>
            <a:ext cx="4495800" cy="1143000"/>
          </a:xfrm>
        </p:spPr>
        <p:txBody>
          <a:bodyPr>
            <a:normAutofit/>
          </a:bodyPr>
          <a:lstStyle/>
          <a:p>
            <a:r>
              <a:rPr lang="en-US" dirty="0" smtClean="0">
                <a:solidFill>
                  <a:srgbClr val="C00000"/>
                </a:solidFill>
              </a:rPr>
              <a:t>The Future </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11/8/2010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98</a:t>
            </a:fld>
            <a:endParaRPr lang="en-US">
              <a:solidFill>
                <a:prstClr val="white">
                  <a:shade val="50000"/>
                </a:prstClr>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GOES-R Aviation/Volcanic Ash Products</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r>
              <a:rPr lang="en-US" sz="2000" dirty="0" smtClean="0">
                <a:solidFill>
                  <a:schemeClr val="bg1"/>
                </a:solidFill>
              </a:rPr>
              <a:t>GOES-R products will detect and monitor volcanic ash as well as sulfur dioxide (SO2).</a:t>
            </a:r>
          </a:p>
          <a:p>
            <a:r>
              <a:rPr lang="en-US" sz="2000" dirty="0" smtClean="0">
                <a:solidFill>
                  <a:schemeClr val="bg1"/>
                </a:solidFill>
              </a:rPr>
              <a:t>Improved spatial resolution and a large selection of spectral channels will enable the GOES-R ABI to generate more advanced quantitative volcanic cloud products.</a:t>
            </a:r>
          </a:p>
          <a:p>
            <a:r>
              <a:rPr lang="en-US" sz="2000" dirty="0" smtClean="0">
                <a:solidFill>
                  <a:schemeClr val="bg1"/>
                </a:solidFill>
              </a:rPr>
              <a:t>The </a:t>
            </a:r>
            <a:r>
              <a:rPr lang="en-US" sz="2000" b="1" dirty="0" smtClean="0">
                <a:solidFill>
                  <a:schemeClr val="bg1"/>
                </a:solidFill>
              </a:rPr>
              <a:t>SO2 Detection Product </a:t>
            </a:r>
            <a:r>
              <a:rPr lang="en-US" sz="2000" dirty="0" smtClean="0">
                <a:solidFill>
                  <a:schemeClr val="bg1"/>
                </a:solidFill>
              </a:rPr>
              <a:t>will automatically detect volcanic clouds during very early stages when the ash signal is generally obscured by liquid water/ice.</a:t>
            </a:r>
          </a:p>
          <a:p>
            <a:r>
              <a:rPr lang="en-US" sz="2000" dirty="0" smtClean="0">
                <a:solidFill>
                  <a:schemeClr val="bg1"/>
                </a:solidFill>
              </a:rPr>
              <a:t>The </a:t>
            </a:r>
            <a:r>
              <a:rPr lang="en-US" sz="2000" b="1" dirty="0" smtClean="0">
                <a:solidFill>
                  <a:schemeClr val="bg1"/>
                </a:solidFill>
              </a:rPr>
              <a:t>Volcanic Ash Product </a:t>
            </a:r>
            <a:r>
              <a:rPr lang="en-US" sz="2000" dirty="0" smtClean="0">
                <a:solidFill>
                  <a:schemeClr val="bg1"/>
                </a:solidFill>
              </a:rPr>
              <a:t>will provide objective estimates of ash cloud coverage, height, mass, and particle size, which are  necessary to issue Significant Meteorological Information (SIGMET) advisories for aircraft and accurately forecast the dispersion of ash clouds.</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11/8/2010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99</a:t>
            </a:fld>
            <a:endParaRPr lang="en-US">
              <a:solidFill>
                <a:prstClr val="white">
                  <a:shade val="50000"/>
                </a:prst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Oblique"/>
        <a:ea typeface=""/>
        <a:cs typeface=""/>
      </a:majorFont>
      <a:minorFont>
        <a:latin typeface="TradeGothicBoldCondTwenty"/>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8906</TotalTime>
  <Words>20324</Words>
  <Application>Microsoft Office PowerPoint</Application>
  <PresentationFormat>On-screen Show (4:3)</PresentationFormat>
  <Paragraphs>1549</Paragraphs>
  <Slides>146</Slides>
  <Notes>141</Notes>
  <HiddenSlides>0</HiddenSlides>
  <MMClips>0</MMClips>
  <ScaleCrop>false</ScaleCrop>
  <HeadingPairs>
    <vt:vector size="4" baseType="variant">
      <vt:variant>
        <vt:lpstr>Theme</vt:lpstr>
      </vt:variant>
      <vt:variant>
        <vt:i4>2</vt:i4>
      </vt:variant>
      <vt:variant>
        <vt:lpstr>Slide Titles</vt:lpstr>
      </vt:variant>
      <vt:variant>
        <vt:i4>146</vt:i4>
      </vt:variant>
    </vt:vector>
  </HeadingPairs>
  <TitlesOfParts>
    <vt:vector size="148" baseType="lpstr">
      <vt:lpstr>Apex</vt:lpstr>
      <vt:lpstr>Default Design</vt:lpstr>
      <vt:lpstr>Volcanoes and volcanic ash Part 1</vt:lpstr>
      <vt:lpstr>WHY?</vt:lpstr>
      <vt:lpstr>Volcanic Ash</vt:lpstr>
      <vt:lpstr>Why Should this be Important to Most of Us?</vt:lpstr>
      <vt:lpstr>Slide 5</vt:lpstr>
      <vt:lpstr>Slide 6</vt:lpstr>
      <vt:lpstr>OBJECTIVES</vt:lpstr>
      <vt:lpstr>Volcanoes</vt:lpstr>
      <vt:lpstr>Parícutin Volcano - Mexico</vt:lpstr>
      <vt:lpstr>Mount St Helens</vt:lpstr>
      <vt:lpstr>Mauna Loa Hawaii</vt:lpstr>
      <vt:lpstr>Volcanic Eruptions</vt:lpstr>
      <vt:lpstr>Eruption Mechanisms</vt:lpstr>
      <vt:lpstr>Okmok July 13, 2008</vt:lpstr>
      <vt:lpstr>Okmok Eruption Example</vt:lpstr>
      <vt:lpstr>Introduction to The Hazards </vt:lpstr>
      <vt:lpstr>The Dangers</vt:lpstr>
      <vt:lpstr>Pyroclastic Flow</vt:lpstr>
      <vt:lpstr>Slide 19</vt:lpstr>
      <vt:lpstr>Slide 20</vt:lpstr>
      <vt:lpstr>Lahar</vt:lpstr>
      <vt:lpstr>Slide 22</vt:lpstr>
      <vt:lpstr>Hazards in the air</vt:lpstr>
      <vt:lpstr>Volcanic Plumes as Hazards to Aircraft Over the Past 35 Years</vt:lpstr>
      <vt:lpstr>Recent Example: Eyjafjallajökull  and the Aviation Industry</vt:lpstr>
      <vt:lpstr>Hazards on the Ground</vt:lpstr>
      <vt:lpstr>Volcanic Ash</vt:lpstr>
      <vt:lpstr>Synopsis of KLM-867 Incident</vt:lpstr>
      <vt:lpstr>Slide 29</vt:lpstr>
      <vt:lpstr>Volcanic Ash: What is it?</vt:lpstr>
      <vt:lpstr> Volcanic Ash Hazards</vt:lpstr>
      <vt:lpstr>Close-up: The Ash of Mount St. Helens</vt:lpstr>
      <vt:lpstr>Ash Health Hazards</vt:lpstr>
      <vt:lpstr>Slide 34</vt:lpstr>
      <vt:lpstr>Volcanic Gases</vt:lpstr>
      <vt:lpstr> SO2 (g) – Sulfate Aerosols  </vt:lpstr>
      <vt:lpstr>Volcanic ash plumes as hazards to aviation</vt:lpstr>
      <vt:lpstr>Damage to Aircraft</vt:lpstr>
      <vt:lpstr>Volcanic Ash – What is Enough?</vt:lpstr>
      <vt:lpstr>Effect of Volcanic Ash on Jet Engines</vt:lpstr>
      <vt:lpstr> International Civil Aviation Organization ICAO ASH SEVERITY INDEX </vt:lpstr>
      <vt:lpstr>Volcanic plume characteristics</vt:lpstr>
      <vt:lpstr>Eruption Height and Tropospheric Instability</vt:lpstr>
      <vt:lpstr>Slide 44</vt:lpstr>
      <vt:lpstr>Slide 45</vt:lpstr>
      <vt:lpstr>Slide 46</vt:lpstr>
      <vt:lpstr>The Push for a 5 Minute Warning (System)</vt:lpstr>
      <vt:lpstr>Slide 48</vt:lpstr>
      <vt:lpstr>Map : Topinka, USGS 1997</vt:lpstr>
      <vt:lpstr>Slide 50</vt:lpstr>
      <vt:lpstr>Common Routes of some of the nearly 100,000 flights per year over the NOPAC </vt:lpstr>
      <vt:lpstr>Volcanic Hazards to Airports</vt:lpstr>
      <vt:lpstr>Guatemala City, Friday May 28, 2010</vt:lpstr>
      <vt:lpstr>Volcanic Hazards to Airports </vt:lpstr>
      <vt:lpstr>Reducing Impact to Airport and Aircraft Operations</vt:lpstr>
      <vt:lpstr>Reducing Impact to Airport and Aircraft Operations</vt:lpstr>
      <vt:lpstr>Reducing Impact to Airport and Aircraft Operations</vt:lpstr>
      <vt:lpstr>Remote Sensing and Observations</vt:lpstr>
      <vt:lpstr>Slide 59</vt:lpstr>
      <vt:lpstr>Real-time Ash and Aerosol Detection</vt:lpstr>
      <vt:lpstr>Satellite Observations, Data, Analysis and Products</vt:lpstr>
      <vt:lpstr>Importance of Remote Sensing by Satellite</vt:lpstr>
      <vt:lpstr>Goals of Using Satellite Data</vt:lpstr>
      <vt:lpstr>Satellite Products Used:</vt:lpstr>
      <vt:lpstr>Observational Examples</vt:lpstr>
      <vt:lpstr>Slide 66</vt:lpstr>
      <vt:lpstr>Eyjafjallajokull Volcano </vt:lpstr>
      <vt:lpstr>Eyjafjallajokull Volcano</vt:lpstr>
      <vt:lpstr>Slide 69</vt:lpstr>
      <vt:lpstr>Slide 70</vt:lpstr>
      <vt:lpstr>Slide 71</vt:lpstr>
      <vt:lpstr>Okmok, Terra/MODIS, Visible Image   July 13, 2008</vt:lpstr>
      <vt:lpstr>3.7 – 3.9 micron  (Shortwave) IR</vt:lpstr>
      <vt:lpstr>Okmok, NOAA 18 AVHRR, Channel 4, July 13, 2008</vt:lpstr>
      <vt:lpstr>Eyjafjallajokull Volcano</vt:lpstr>
      <vt:lpstr>Split-window IR detection –  How it Works</vt:lpstr>
      <vt:lpstr>Split Window IR Detection in Iceland</vt:lpstr>
      <vt:lpstr>Split Window Longwave Difference</vt:lpstr>
      <vt:lpstr>Okmok, NOAA 18 AVHRR Split Window, July 13, 2008</vt:lpstr>
      <vt:lpstr>PCI Volcanic ash analysis</vt:lpstr>
      <vt:lpstr>Principal Component Analysis (PCA) and Principal Component Imagery (PCI)</vt:lpstr>
      <vt:lpstr>Add Iceland Volcano PCI Here</vt:lpstr>
      <vt:lpstr>Ash Detection – The 3 Channel Product</vt:lpstr>
      <vt:lpstr>Three-channel Volcanic Ash Products (TVAP)</vt:lpstr>
      <vt:lpstr>Three-channel Volcanic Ash Products (TVAP)</vt:lpstr>
      <vt:lpstr>Slide 86</vt:lpstr>
      <vt:lpstr>MODIS Band  26</vt:lpstr>
      <vt:lpstr>General Ash Product Limitations</vt:lpstr>
      <vt:lpstr>Limitations continued…</vt:lpstr>
      <vt:lpstr>The Ozone Monitoring Intrument –  (OMI)  </vt:lpstr>
      <vt:lpstr>Okmok OMI (SO2) Composite Images</vt:lpstr>
      <vt:lpstr>Volcanic Ash Advisory analysis</vt:lpstr>
      <vt:lpstr>AIRS Composite SO2</vt:lpstr>
      <vt:lpstr>Eyjafjallajökull SO2 emissions (OMI)</vt:lpstr>
      <vt:lpstr>Slide 95</vt:lpstr>
      <vt:lpstr>Meteosat-9 Ash and SO2  (Combined Multispectral Product)</vt:lpstr>
      <vt:lpstr>Slide 97</vt:lpstr>
      <vt:lpstr>The Future </vt:lpstr>
      <vt:lpstr>GOES-R Aviation/Volcanic Ash Products</vt:lpstr>
      <vt:lpstr>GOES-R Volcanic Ash and SO2 Detection products</vt:lpstr>
      <vt:lpstr>GOES-R Volcanic Product Benefits</vt:lpstr>
      <vt:lpstr>GOES-R (Ash) Product Examples</vt:lpstr>
      <vt:lpstr>Aircraft Observations</vt:lpstr>
      <vt:lpstr>Aircraft Observation  Mount St Helens</vt:lpstr>
      <vt:lpstr>Ground Obs Okmok 08/03/2008</vt:lpstr>
      <vt:lpstr>Slide 106</vt:lpstr>
      <vt:lpstr>Slide 107</vt:lpstr>
      <vt:lpstr>Radar Observations</vt:lpstr>
      <vt:lpstr>Early Detection with RADAR</vt:lpstr>
      <vt:lpstr>Slide 110</vt:lpstr>
      <vt:lpstr>Slide 111</vt:lpstr>
      <vt:lpstr>LiDAR and Volcanic Ash Detection</vt:lpstr>
      <vt:lpstr>LiDAR continued…</vt:lpstr>
      <vt:lpstr>Observational Strengths and Weaknesses</vt:lpstr>
      <vt:lpstr>Observational Strengths and Weaknesses</vt:lpstr>
      <vt:lpstr>Observational Strengths and Weaknesses</vt:lpstr>
      <vt:lpstr>Things to Remember</vt:lpstr>
      <vt:lpstr>Modeling:  Volcanic Ash/Gas Movement</vt:lpstr>
      <vt:lpstr>Model Forecasts</vt:lpstr>
      <vt:lpstr>Characteristics of the PUFF Model</vt:lpstr>
      <vt:lpstr>Example of the PUFF Model</vt:lpstr>
      <vt:lpstr>Characteristics of the HYSPLIT Model</vt:lpstr>
      <vt:lpstr>Example of trajectory forecast from the HYSPLIT Model</vt:lpstr>
      <vt:lpstr>Ash Layer Dispersion Forecast HYSPLIT Model</vt:lpstr>
      <vt:lpstr>Ash Layer Dispersion Forecast HYSPLIT Model continued…</vt:lpstr>
      <vt:lpstr>Mass Dispersion Forecast HYSPLIT Model</vt:lpstr>
      <vt:lpstr>Particle Dispersion Forecast HYSPLIT Model</vt:lpstr>
      <vt:lpstr>Other Models:   The CANERM  - Canadian Emergency Response Model.</vt:lpstr>
      <vt:lpstr>HYSPLIT model forecast same period as CANERM</vt:lpstr>
      <vt:lpstr>May 7th, 2010 Eruption </vt:lpstr>
      <vt:lpstr>May 7, 2010 continued…</vt:lpstr>
      <vt:lpstr>May 7, 2010 continued…</vt:lpstr>
      <vt:lpstr>May 7, 2010 continued…</vt:lpstr>
      <vt:lpstr>Model Run(s) Over the CONUS </vt:lpstr>
      <vt:lpstr>May 7, 2010 continued</vt:lpstr>
      <vt:lpstr>May 7, 2010 continued…</vt:lpstr>
      <vt:lpstr>May 7, 2010 continued…</vt:lpstr>
      <vt:lpstr>May 7, 2010 continued…</vt:lpstr>
      <vt:lpstr>Mount Lassen</vt:lpstr>
      <vt:lpstr>Mount Shasta</vt:lpstr>
      <vt:lpstr>Long Valley Caldera</vt:lpstr>
      <vt:lpstr>Mount Rainier</vt:lpstr>
      <vt:lpstr>Yellowstone Caldera</vt:lpstr>
      <vt:lpstr>Volcanoes/Volcanic Ash Part II </vt:lpstr>
      <vt:lpstr>End of Part 1</vt:lpstr>
      <vt:lpstr>Eyjafjallajökull volcano, Iceland Eruptions March/April 2010</vt:lpstr>
    </vt:vector>
  </TitlesOfParts>
  <Company>CIRA\RAMMB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Other Hazards</dc:title>
  <dc:creator>braun</dc:creator>
  <cp:lastModifiedBy>jeff braun</cp:lastModifiedBy>
  <cp:revision>863</cp:revision>
  <dcterms:created xsi:type="dcterms:W3CDTF">2009-11-18T18:38:57Z</dcterms:created>
  <dcterms:modified xsi:type="dcterms:W3CDTF">2010-11-08T17:24:20Z</dcterms:modified>
</cp:coreProperties>
</file>